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2" r:id="rId3"/>
  </p:sldMasterIdLst>
  <p:notesMasterIdLst>
    <p:notesMasterId r:id="rId5"/>
  </p:notesMasterIdLst>
  <p:sldIdLst>
    <p:sldId id="256" r:id="rId4"/>
    <p:sldId id="257" r:id="rId6"/>
    <p:sldId id="295" r:id="rId7"/>
    <p:sldId id="258" r:id="rId8"/>
    <p:sldId id="259" r:id="rId9"/>
    <p:sldId id="260" r:id="rId10"/>
    <p:sldId id="261" r:id="rId11"/>
    <p:sldId id="262" r:id="rId12"/>
    <p:sldId id="264" r:id="rId13"/>
    <p:sldId id="263" r:id="rId14"/>
    <p:sldId id="265" r:id="rId15"/>
    <p:sldId id="267" r:id="rId16"/>
    <p:sldId id="266" r:id="rId17"/>
    <p:sldId id="296" r:id="rId18"/>
    <p:sldId id="293" r:id="rId19"/>
  </p:sldIdLst>
  <p:sldSz cx="24384000" cy="13716000"/>
  <p:notesSz cx="8229600" cy="14630400"/>
  <p:embeddedFontLst>
    <p:embeddedFont>
      <p:font typeface="微软雅黑" panose="020B0503020204020204" charset="-122"/>
      <p:regular r:id="rId23"/>
    </p:embeddedFont>
    <p:embeddedFont>
      <p:font typeface="Open Sans" panose="020B0606030504020204" pitchFamily="34" charset="-122"/>
      <p:regular r:id="rId24"/>
    </p:embeddedFont>
    <p:embeddedFont>
      <p:font typeface="Open Sans" panose="020B0606030504020204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lvl1pPr marL="0" algn="l" defTabSz="15240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62000" algn="l" defTabSz="15240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24000" algn="l" defTabSz="15240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286000" algn="l" defTabSz="15240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48000" algn="l" defTabSz="15240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810000" algn="l" defTabSz="15240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572000" algn="l" defTabSz="15240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334000" algn="l" defTabSz="15240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096000" algn="l" defTabSz="152400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8FC"/>
    <a:srgbClr val="6761F4"/>
    <a:srgbClr val="284CF9"/>
    <a:srgbClr val="3F3DF9"/>
    <a:srgbClr val="8F64FC"/>
    <a:srgbClr val="8B4CFC"/>
    <a:srgbClr val="8A4AFC"/>
    <a:srgbClr val="055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55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52400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762000" algn="l" defTabSz="152400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524000" algn="l" defTabSz="152400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2286000" algn="l" defTabSz="152400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3048000" algn="l" defTabSz="152400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3810000" algn="l" defTabSz="152400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2000" algn="l" defTabSz="152400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4000" algn="l" defTabSz="152400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6000" algn="l" defTabSz="152400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封面_副本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_背景2">
    <p:bg>
      <p:bgPr>
        <a:gradFill flip="none" rotWithShape="1">
          <a:gsLst>
            <a:gs pos="0">
              <a:srgbClr val="EBF3F7"/>
            </a:gs>
            <a:gs pos="100000">
              <a:srgbClr val="CDEA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logo_b@2x.png" descr="logo_b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1" y="635000"/>
            <a:ext cx="290576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3" name="pptBackground-04.png" descr="pptBackground-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_背景3">
    <p:bg>
      <p:bgPr>
        <a:gradFill flip="none" rotWithShape="1">
          <a:gsLst>
            <a:gs pos="0">
              <a:srgbClr val="EBF3F7"/>
            </a:gs>
            <a:gs pos="100000">
              <a:srgbClr val="CDEA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kv延展_wide_3.png" descr="kv延展_wide_3.png"/>
          <p:cNvPicPr>
            <a:picLocks noChangeAspect="1"/>
          </p:cNvPicPr>
          <p:nvPr/>
        </p:nvPicPr>
        <p:blipFill>
          <a:blip r:embed="rId2"/>
          <a:srcRect l="1557" r="1557" b="25238"/>
          <a:stretch>
            <a:fillRect/>
          </a:stretch>
        </p:blipFill>
        <p:spPr>
          <a:xfrm>
            <a:off x="-221520" y="6667724"/>
            <a:ext cx="24827040" cy="71842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2" name="logo_b@2x.png" descr="logo_b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635000"/>
            <a:ext cx="290576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_背景4">
    <p:bg>
      <p:bgPr>
        <a:gradFill flip="none" rotWithShape="1">
          <a:gsLst>
            <a:gs pos="0">
              <a:srgbClr val="EBF3F7"/>
            </a:gs>
            <a:gs pos="100000">
              <a:srgbClr val="CDEA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未标题-1.png" descr="未标题-1.png"/>
          <p:cNvPicPr>
            <a:picLocks noChangeAspect="1"/>
          </p:cNvPicPr>
          <p:nvPr/>
        </p:nvPicPr>
        <p:blipFill>
          <a:blip r:embed="rId2">
            <a:alphaModFix amt="50467"/>
          </a:blip>
          <a:stretch>
            <a:fillRect/>
          </a:stretch>
        </p:blipFill>
        <p:spPr>
          <a:xfrm>
            <a:off x="-62239" y="-35009"/>
            <a:ext cx="24508478" cy="137860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1" name="logo_b@2x.png" descr="logo_b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635000"/>
            <a:ext cx="290576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_背景5">
    <p:bg>
      <p:bgPr>
        <a:gradFill flip="none" rotWithShape="1">
          <a:gsLst>
            <a:gs pos="0">
              <a:srgbClr val="EBF3F7"/>
            </a:gs>
            <a:gs pos="100000">
              <a:srgbClr val="CDEA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2.png" descr="2.png"/>
          <p:cNvPicPr>
            <a:picLocks noChangeAspect="1"/>
          </p:cNvPicPr>
          <p:nvPr/>
        </p:nvPicPr>
        <p:blipFill>
          <a:blip r:embed="rId2">
            <a:alphaModFix amt="51699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0" name="logo_b@2x.png" descr="logo_b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635000"/>
            <a:ext cx="290576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目录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"/>
          <p:cNvSpPr/>
          <p:nvPr userDrawn="1"/>
        </p:nvSpPr>
        <p:spPr>
          <a:xfrm>
            <a:off x="0" y="0"/>
            <a:ext cx="11315700" cy="5517696"/>
          </a:xfrm>
          <a:prstGeom prst="rect">
            <a:avLst/>
          </a:prstGeom>
          <a:solidFill>
            <a:srgbClr val="009CFF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 sz="1800" dirty="0"/>
          </a:p>
        </p:txBody>
      </p:sp>
      <p:pic>
        <p:nvPicPr>
          <p:cNvPr id="7" name="kv延展_portrait_2.png" descr="kv延展_portrait_2.png"/>
          <p:cNvPicPr>
            <a:picLocks noChangeAspect="1"/>
          </p:cNvPicPr>
          <p:nvPr userDrawn="1"/>
        </p:nvPicPr>
        <p:blipFill>
          <a:blip r:embed="rId2"/>
          <a:srcRect l="1018" t="27310" r="16820" b="1642"/>
          <a:stretch>
            <a:fillRect/>
          </a:stretch>
        </p:blipFill>
        <p:spPr>
          <a:xfrm>
            <a:off x="0" y="2266951"/>
            <a:ext cx="11315700" cy="114490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" name="logo_w@2x.png" descr="logo_w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635000"/>
            <a:ext cx="287549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5" name="logo_w@2x.png" descr="logo_w@2x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000" y="635000"/>
            <a:ext cx="287549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封面_副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目录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"/>
          <p:cNvSpPr/>
          <p:nvPr/>
        </p:nvSpPr>
        <p:spPr>
          <a:xfrm>
            <a:off x="-15140" y="-37452"/>
            <a:ext cx="7810501" cy="5517696"/>
          </a:xfrm>
          <a:prstGeom prst="rect">
            <a:avLst/>
          </a:prstGeom>
          <a:solidFill>
            <a:srgbClr val="009CFF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 b="0" i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kv延展_portrait_2.png" descr="kv延展_portrait_2.png"/>
          <p:cNvPicPr>
            <a:picLocks noChangeAspect="1"/>
          </p:cNvPicPr>
          <p:nvPr/>
        </p:nvPicPr>
        <p:blipFill>
          <a:blip r:embed="rId2"/>
          <a:srcRect l="2856" t="12620" r="32538" b="1642"/>
          <a:stretch>
            <a:fillRect/>
          </a:stretch>
        </p:blipFill>
        <p:spPr>
          <a:xfrm>
            <a:off x="-59" y="-50152"/>
            <a:ext cx="7808237" cy="138163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" name="logo_w@2x.png" descr="logo_w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87549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章节页_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logo_w@2x.png" descr="logo_w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35000"/>
            <a:ext cx="287549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章节页_blank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模板背景_LightDARK.png" descr="模板背景_LightDARK.png"/>
          <p:cNvPicPr>
            <a:picLocks noChangeAspect="1"/>
          </p:cNvPicPr>
          <p:nvPr/>
        </p:nvPicPr>
        <p:blipFill>
          <a:blip r:embed="rId2"/>
          <a:srcRect t="16178" r="19720" b="3387"/>
          <a:stretch>
            <a:fillRect/>
          </a:stretch>
        </p:blipFill>
        <p:spPr>
          <a:xfrm>
            <a:off x="-238360" y="-147494"/>
            <a:ext cx="24860720" cy="140109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" name="logo_w@2x.png" descr="logo_w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87549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章节页blue_1">
    <p:bg>
      <p:bgPr>
        <a:gradFill flip="none" rotWithShape="1">
          <a:gsLst>
            <a:gs pos="0">
              <a:srgbClr val="1E78E6"/>
            </a:gs>
            <a:gs pos="100000">
              <a:srgbClr val="0055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logo_w@2x.png" descr="logo_w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35000"/>
            <a:ext cx="287549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8" name="kv延展_wide_2.png" descr="kv延展_wide_2.png"/>
          <p:cNvPicPr>
            <a:picLocks noChangeAspect="1"/>
          </p:cNvPicPr>
          <p:nvPr/>
        </p:nvPicPr>
        <p:blipFill>
          <a:blip r:embed="rId3"/>
          <a:srcRect b="9318"/>
          <a:stretch>
            <a:fillRect/>
          </a:stretch>
        </p:blipFill>
        <p:spPr>
          <a:xfrm>
            <a:off x="-146226" y="5495404"/>
            <a:ext cx="24676452" cy="83913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章节页blu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kv延展_wideOutput_1_2.png" descr="kv延展_wideOutput_1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9610"/>
            <a:ext cx="24384001" cy="9144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7" name="logo_w@2x.png" descr="logo_w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87549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章节页_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logo_w@2x.png" descr="logo_w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1" y="635000"/>
            <a:ext cx="287549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-空白底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logo_b@2x.png" descr="logo_b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35000"/>
            <a:ext cx="2905761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_背景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bg.png" descr="bg.png"/>
          <p:cNvPicPr>
            <a:picLocks noChangeAspect="1"/>
          </p:cNvPicPr>
          <p:nvPr/>
        </p:nvPicPr>
        <p:blipFill>
          <a:blip r:embed="rId2"/>
          <a:srcRect t="4570" r="10179" b="2498"/>
          <a:stretch>
            <a:fillRect/>
          </a:stretch>
        </p:blipFill>
        <p:spPr>
          <a:xfrm>
            <a:off x="-109556" y="-41725"/>
            <a:ext cx="24603112" cy="143184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4" name="logo_b@2x.png" descr="logo_b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905761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_背景2">
    <p:bg>
      <p:bgPr>
        <a:gradFill flip="none" rotWithShape="1">
          <a:gsLst>
            <a:gs pos="0">
              <a:srgbClr val="EBF3F7"/>
            </a:gs>
            <a:gs pos="100000">
              <a:srgbClr val="CDEA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kv延展_wideOutput_1.png" descr="kv延展_wideOutput_1.png"/>
          <p:cNvPicPr>
            <a:picLocks noChangeAspect="1"/>
          </p:cNvPicPr>
          <p:nvPr/>
        </p:nvPicPr>
        <p:blipFill>
          <a:blip r:embed="rId2"/>
          <a:srcRect b="8875"/>
          <a:stretch>
            <a:fillRect/>
          </a:stretch>
        </p:blipFill>
        <p:spPr>
          <a:xfrm>
            <a:off x="-1" y="5510720"/>
            <a:ext cx="24384001" cy="83324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3" name="logo_b@2x.png" descr="logo_b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905761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_背景3">
    <p:bg>
      <p:bgPr>
        <a:gradFill flip="none" rotWithShape="1">
          <a:gsLst>
            <a:gs pos="0">
              <a:srgbClr val="EBF3F7"/>
            </a:gs>
            <a:gs pos="100000">
              <a:srgbClr val="CDEA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kv延展_wide_3.png" descr="kv延展_wide_3.png"/>
          <p:cNvPicPr>
            <a:picLocks noChangeAspect="1"/>
          </p:cNvPicPr>
          <p:nvPr/>
        </p:nvPicPr>
        <p:blipFill>
          <a:blip r:embed="rId2"/>
          <a:srcRect l="1557" r="1557" b="25238"/>
          <a:stretch>
            <a:fillRect/>
          </a:stretch>
        </p:blipFill>
        <p:spPr>
          <a:xfrm>
            <a:off x="-221520" y="6667723"/>
            <a:ext cx="24827040" cy="71842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2" name="logo_b@2x.png" descr="logo_b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905761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_背景4">
    <p:bg>
      <p:bgPr>
        <a:gradFill flip="none" rotWithShape="1">
          <a:gsLst>
            <a:gs pos="0">
              <a:srgbClr val="EBF3F7"/>
            </a:gs>
            <a:gs pos="100000">
              <a:srgbClr val="CDEA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未标题-1.png" descr="未标题-1.png"/>
          <p:cNvPicPr>
            <a:picLocks noChangeAspect="1"/>
          </p:cNvPicPr>
          <p:nvPr/>
        </p:nvPicPr>
        <p:blipFill>
          <a:blip r:embed="rId2">
            <a:alphaModFix amt="50467"/>
          </a:blip>
          <a:stretch>
            <a:fillRect/>
          </a:stretch>
        </p:blipFill>
        <p:spPr>
          <a:xfrm>
            <a:off x="-62239" y="-35009"/>
            <a:ext cx="24508478" cy="137860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1" name="logo_b@2x.png" descr="logo_b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905761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_背景5">
    <p:bg>
      <p:bgPr>
        <a:gradFill flip="none" rotWithShape="1">
          <a:gsLst>
            <a:gs pos="0">
              <a:srgbClr val="EBF3F7"/>
            </a:gs>
            <a:gs pos="100000">
              <a:srgbClr val="CDEA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2.png" descr="2.png"/>
          <p:cNvPicPr>
            <a:picLocks noChangeAspect="1"/>
          </p:cNvPicPr>
          <p:nvPr/>
        </p:nvPicPr>
        <p:blipFill>
          <a:blip r:embed="rId2">
            <a:alphaModFix amt="51699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0" name="logo_b@2x.png" descr="logo_b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35000"/>
            <a:ext cx="2905761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章节页_blank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模板背景_LightDARK.png" descr="模板背景_LightDARK.png"/>
          <p:cNvPicPr>
            <a:picLocks noChangeAspect="1"/>
          </p:cNvPicPr>
          <p:nvPr/>
        </p:nvPicPr>
        <p:blipFill>
          <a:blip r:embed="rId2"/>
          <a:srcRect t="16178" r="19720" b="3387"/>
          <a:stretch>
            <a:fillRect/>
          </a:stretch>
        </p:blipFill>
        <p:spPr>
          <a:xfrm>
            <a:off x="-238360" y="-147493"/>
            <a:ext cx="24860720" cy="140109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" name="logo_w@2x.png" descr="logo_w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635000"/>
            <a:ext cx="287549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章节页blue_1">
    <p:bg>
      <p:bgPr>
        <a:gradFill flip="none" rotWithShape="1">
          <a:gsLst>
            <a:gs pos="0">
              <a:srgbClr val="1E78E6"/>
            </a:gs>
            <a:gs pos="100000">
              <a:srgbClr val="0055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logo_w@2x.png" descr="logo_w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1" y="635000"/>
            <a:ext cx="287549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8" name="kv延展_wide_2.png" descr="kv延展_wide_2.png"/>
          <p:cNvPicPr>
            <a:picLocks noChangeAspect="1"/>
          </p:cNvPicPr>
          <p:nvPr/>
        </p:nvPicPr>
        <p:blipFill>
          <a:blip r:embed="rId3"/>
          <a:srcRect b="9318"/>
          <a:stretch>
            <a:fillRect/>
          </a:stretch>
        </p:blipFill>
        <p:spPr>
          <a:xfrm>
            <a:off x="-146226" y="5495406"/>
            <a:ext cx="24676452" cy="83913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章节页blu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logo_w@2x.png" descr="logo_w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1" y="635000"/>
            <a:ext cx="287549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7" name="分论坛_pptBackground-06.png" descr="分论坛_pptBackground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封面_副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-空白底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logo_b@2x.png" descr="logo_b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1" y="635000"/>
            <a:ext cx="290576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内容页_背景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bg.png" descr="bg.png"/>
          <p:cNvPicPr>
            <a:picLocks noChangeAspect="1"/>
          </p:cNvPicPr>
          <p:nvPr/>
        </p:nvPicPr>
        <p:blipFill>
          <a:blip r:embed="rId2"/>
          <a:srcRect t="927" r="10179" b="6141"/>
          <a:stretch>
            <a:fillRect/>
          </a:stretch>
        </p:blipFill>
        <p:spPr>
          <a:xfrm>
            <a:off x="-109556" y="-41725"/>
            <a:ext cx="24603112" cy="143184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4" name="logo_b@2x.png" descr="logo_b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635000"/>
            <a:ext cx="290576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image" Target="../media/image6.png"/><Relationship Id="rId24" Type="http://schemas.openxmlformats.org/officeDocument/2006/relationships/image" Target="../media/image12.png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4" Type="http://schemas.openxmlformats.org/officeDocument/2006/relationships/image" Target="../media/image6.png"/><Relationship Id="rId13" Type="http://schemas.openxmlformats.org/officeDocument/2006/relationships/image" Target="../media/image15.png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A4FF"/>
            </a:gs>
            <a:gs pos="100000">
              <a:srgbClr val="005D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Background-07.png" descr="pptBackground-07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logo_b@2x.png" descr="logo_b@2x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5001" y="635000"/>
            <a:ext cx="2905762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3653367" y="2743200"/>
            <a:ext cx="19507202" cy="2133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3610167" y="4876800"/>
            <a:ext cx="9550402" cy="8839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4543" y="13076009"/>
            <a:ext cx="410369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1pPr>
      <a:lvl2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2pPr>
      <a:lvl3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3pPr>
      <a:lvl4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4pPr>
      <a:lvl5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5pPr>
      <a:lvl6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A4FF"/>
            </a:gs>
            <a:gs pos="100000">
              <a:srgbClr val="005D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Background_update.png" descr="pptBackground_updat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logo_b@2x.png" descr="logo_b@2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000" y="635000"/>
            <a:ext cx="2905761" cy="48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2133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4543" y="13076008"/>
            <a:ext cx="410369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1pPr>
      <a:lvl2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2pPr>
      <a:lvl3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3pPr>
      <a:lvl4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4pPr>
      <a:lvl5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5pPr>
      <a:lvl6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微软雅黑" panose="020B0503020204020204" charset="-122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 panose="020B0503020204020204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4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notesSlide" Target="../notesSlides/notesSlide12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2.xml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9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标题-方正兰亭准黑36磅 | 内容描述"/>
          <p:cNvSpPr txBox="1"/>
          <p:nvPr/>
        </p:nvSpPr>
        <p:spPr>
          <a:xfrm>
            <a:off x="1365129" y="5365022"/>
            <a:ext cx="13485268" cy="8597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2438400">
              <a:defRPr sz="4000">
                <a:solidFill>
                  <a:srgbClr val="53585F"/>
                </a:solidFill>
              </a:defRPr>
            </a:lvl1pPr>
          </a:lstStyle>
          <a:p>
            <a:pPr>
              <a:lnSpc>
                <a:spcPts val="5915"/>
              </a:lnSpc>
            </a:pPr>
            <a:r>
              <a:rPr lang="en-US" altLang="zh-CN" sz="4000" dirty="0" err="1">
                <a:solidFill>
                  <a:srgbClr val="53585F"/>
                </a:solidFill>
                <a:latin typeface="微软雅黑" panose="020B0503020204020204" charset="-122"/>
                <a:ea typeface="微软雅黑" panose="020B0503020204020204" charset="-122"/>
              </a:rPr>
              <a:t>为语言模型提供全面的实时金融数据访问能力</a:t>
            </a:r>
            <a:endParaRPr lang="en-US" altLang="zh-CN" sz="4000" dirty="0" err="1">
              <a:solidFill>
                <a:srgbClr val="5358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PPT模版主标题-方正兰亭粗黑68磅"/>
          <p:cNvSpPr txBox="1"/>
          <p:nvPr/>
        </p:nvSpPr>
        <p:spPr>
          <a:xfrm>
            <a:off x="1182249" y="3888622"/>
            <a:ext cx="18800018" cy="129522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9600" b="1">
                <a:solidFill>
                  <a:srgbClr val="1E64FF"/>
                </a:solidFill>
              </a:defRPr>
            </a:lvl1pPr>
          </a:lstStyle>
          <a:p>
            <a:pPr algn="ctr">
              <a:lnSpc>
                <a:spcPts val="9250"/>
              </a:lnSpc>
            </a:pPr>
            <a:r>
              <a:rPr lang="en-US" altLang="zh-CN" sz="9600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FinanceMCP</a:t>
            </a:r>
            <a:r>
              <a:rPr lang="en-US" altLang="zh-CN" sz="9600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：专业金融数据服务</a:t>
            </a:r>
            <a:endParaRPr lang="en-US" altLang="zh-CN" sz="9600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6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724765" y="6438265"/>
            <a:ext cx="8627745" cy="227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演讲人：陈星宇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851130" y="8201660"/>
            <a:ext cx="8501380" cy="1078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项目成员：车兴批、杨雪、孙宜飞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: 圆角 208"/>
          <p:cNvSpPr/>
          <p:nvPr/>
        </p:nvSpPr>
        <p:spPr>
          <a:xfrm>
            <a:off x="19691342" y="6725771"/>
            <a:ext cx="4076696" cy="1851928"/>
          </a:xfrm>
          <a:prstGeom prst="roundRect">
            <a:avLst>
              <a:gd name="adj" fmla="val 9615"/>
            </a:avLst>
          </a:prstGeom>
          <a:gradFill>
            <a:gsLst>
              <a:gs pos="0">
                <a:srgbClr val="3F3DF9"/>
              </a:gs>
              <a:gs pos="100000">
                <a:srgbClr val="8F64FC"/>
              </a:gs>
            </a:gsLst>
            <a:lin ang="0" scaled="0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19768572" y="6928879"/>
            <a:ext cx="4013289" cy="16488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35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通过这些集成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35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FinanceMCP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能够为用户提供全面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35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实时且准确的金融数据支持。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请填写大标题-方正兰亭粗黑60磅-限制一行"/>
          <p:cNvSpPr txBox="1"/>
          <p:nvPr/>
        </p:nvSpPr>
        <p:spPr>
          <a:xfrm>
            <a:off x="8940800" y="1293813"/>
            <a:ext cx="6502400" cy="8921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pPr algn="ctr">
              <a:lnSpc>
                <a:spcPts val="6165"/>
              </a:lnSpc>
            </a:pPr>
            <a:r>
              <a:rPr lang="zh-CN" altLang="en-US" sz="5600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</a:rPr>
              <a:t>技术亮点与技术</a:t>
            </a:r>
            <a:r>
              <a:rPr lang="zh-CN" altLang="en-US" sz="5600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zh-CN" altLang="en-US" sz="5600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2" name="组合 191"/>
          <p:cNvGrpSpPr/>
          <p:nvPr/>
        </p:nvGrpSpPr>
        <p:grpSpPr>
          <a:xfrm>
            <a:off x="-88156" y="4733873"/>
            <a:ext cx="19567983" cy="5953603"/>
            <a:chOff x="-88156" y="4733873"/>
            <a:chExt cx="20293446" cy="5953603"/>
          </a:xfrm>
        </p:grpSpPr>
        <p:sp>
          <p:nvSpPr>
            <p:cNvPr id="145" name="形状"/>
            <p:cNvSpPr/>
            <p:nvPr/>
          </p:nvSpPr>
          <p:spPr>
            <a:xfrm>
              <a:off x="-70306" y="4733873"/>
              <a:ext cx="20275596" cy="595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11311"/>
                  </a:moveTo>
                  <a:lnTo>
                    <a:pt x="20740" y="12433"/>
                  </a:lnTo>
                  <a:lnTo>
                    <a:pt x="21600" y="10563"/>
                  </a:lnTo>
                  <a:lnTo>
                    <a:pt x="20740" y="8692"/>
                  </a:lnTo>
                  <a:lnTo>
                    <a:pt x="20740" y="9814"/>
                  </a:lnTo>
                  <a:cubicBezTo>
                    <a:pt x="19012" y="10032"/>
                    <a:pt x="17283" y="10032"/>
                    <a:pt x="15555" y="9814"/>
                  </a:cubicBezTo>
                  <a:cubicBezTo>
                    <a:pt x="13823" y="9596"/>
                    <a:pt x="12093" y="9160"/>
                    <a:pt x="10370" y="8411"/>
                  </a:cubicBezTo>
                  <a:cubicBezTo>
                    <a:pt x="6857" y="6885"/>
                    <a:pt x="3386" y="4070"/>
                    <a:pt x="0" y="0"/>
                  </a:cubicBezTo>
                  <a:lnTo>
                    <a:pt x="0" y="21600"/>
                  </a:lnTo>
                  <a:cubicBezTo>
                    <a:pt x="3375" y="17255"/>
                    <a:pt x="6849" y="14278"/>
                    <a:pt x="10370" y="12714"/>
                  </a:cubicBezTo>
                  <a:cubicBezTo>
                    <a:pt x="12093" y="11949"/>
                    <a:pt x="13823" y="11523"/>
                    <a:pt x="15555" y="11311"/>
                  </a:cubicBezTo>
                  <a:cubicBezTo>
                    <a:pt x="17283" y="11099"/>
                    <a:pt x="19012" y="11099"/>
                    <a:pt x="20740" y="11311"/>
                  </a:cubicBezTo>
                  <a:close/>
                </a:path>
              </a:pathLst>
            </a:custGeom>
            <a:gradFill>
              <a:gsLst>
                <a:gs pos="0">
                  <a:srgbClr val="0098FF">
                    <a:alpha val="7372"/>
                  </a:srgbClr>
                </a:gs>
                <a:gs pos="100000">
                  <a:srgbClr val="8941FE"/>
                </a:gs>
              </a:gsLst>
            </a:gradFill>
            <a:ln w="12700">
              <a:miter lim="400000"/>
            </a:ln>
            <a:effectLst>
              <a:outerShdw blurRad="177800" dir="5400000" rotWithShape="0">
                <a:srgbClr val="9DC1FE">
                  <a:alpha val="4031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矩形"/>
            <p:cNvSpPr/>
            <p:nvPr/>
          </p:nvSpPr>
          <p:spPr>
            <a:xfrm>
              <a:off x="-88156" y="7623516"/>
              <a:ext cx="20142569" cy="49996"/>
            </a:xfrm>
            <a:prstGeom prst="rect">
              <a:avLst/>
            </a:prstGeom>
            <a:gradFill>
              <a:gsLst>
                <a:gs pos="0">
                  <a:srgbClr val="58C8EE"/>
                </a:gs>
                <a:gs pos="100000">
                  <a:srgbClr val="8941FE"/>
                </a:gs>
              </a:gsLst>
            </a:gradFill>
            <a:ln w="12700">
              <a:miter lim="400000"/>
            </a:ln>
            <a:effectLst>
              <a:outerShdw blurRad="177800" dir="5400000" rotWithShape="0">
                <a:srgbClr val="9DC1FE">
                  <a:alpha val="4031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2" name="圆角矩形"/>
          <p:cNvSpPr/>
          <p:nvPr/>
        </p:nvSpPr>
        <p:spPr>
          <a:xfrm>
            <a:off x="2576195" y="4670425"/>
            <a:ext cx="3682365" cy="584200"/>
          </a:xfrm>
          <a:prstGeom prst="roundRect">
            <a:avLst>
              <a:gd name="adj" fmla="val 21739"/>
            </a:avLst>
          </a:prstGeom>
          <a:gradFill>
            <a:gsLst>
              <a:gs pos="0">
                <a:srgbClr val="4CAEF0"/>
              </a:gs>
              <a:gs pos="100000">
                <a:srgbClr val="3889F3"/>
              </a:gs>
            </a:gsLst>
          </a:gradFill>
          <a:ln w="12700">
            <a:miter lim="400000"/>
          </a:ln>
          <a:effectLst>
            <a:outerShdw blurRad="203200" dir="5400000" rotWithShape="0">
              <a:srgbClr val="7BB4FF">
                <a:alpha val="5309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" name="线条"/>
          <p:cNvSpPr/>
          <p:nvPr/>
        </p:nvSpPr>
        <p:spPr>
          <a:xfrm flipV="1">
            <a:off x="2017325" y="5013212"/>
            <a:ext cx="2" cy="2647903"/>
          </a:xfrm>
          <a:prstGeom prst="line">
            <a:avLst/>
          </a:prstGeom>
          <a:ln w="12700">
            <a:solidFill>
              <a:srgbClr val="000000">
                <a:alpha val="31434"/>
              </a:srgbClr>
            </a:solidFill>
            <a:custDash>
              <a:ds d="600000" sp="600000"/>
            </a:custDash>
            <a:miter lim="400000"/>
          </a:ln>
        </p:spPr>
        <p:txBody>
          <a:bodyPr lIns="45718" tIns="45718" rIns="45718" bIns="45718"/>
          <a:lstStyle/>
          <a:p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0" name="2020"/>
          <p:cNvSpPr txBox="1"/>
          <p:nvPr/>
        </p:nvSpPr>
        <p:spPr>
          <a:xfrm>
            <a:off x="2623197" y="4599014"/>
            <a:ext cx="3667125" cy="6553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 algn="l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双形态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服务架构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5" name="这里是普通内容文字,方正兰亭准黑20磅,1.5倍行距。这里是普通内容文字,方正兰亭准黑20磅,1.5倍行距。"/>
          <p:cNvSpPr txBox="1"/>
          <p:nvPr/>
        </p:nvSpPr>
        <p:spPr>
          <a:xfrm>
            <a:off x="2576195" y="5297805"/>
            <a:ext cx="3714115" cy="16313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algn="just" defTabSz="825500">
              <a:lnSpc>
                <a:spcPct val="120000"/>
              </a:lnSpc>
              <a:spcBef>
                <a:spcPts val="1000"/>
              </a:spcBef>
              <a:defRPr sz="2000">
                <a:solidFill>
                  <a:srgbClr val="000000">
                    <a:alpha val="76235"/>
                  </a:srgbClr>
                </a:solidFill>
              </a:defRPr>
            </a:lvl1pPr>
          </a:lstStyle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支持Stdio和HTTP两种通信模式，提供灵活的接入方式，适应不同部署场景和调用需求。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5" name="圆形"/>
          <p:cNvSpPr/>
          <p:nvPr/>
        </p:nvSpPr>
        <p:spPr>
          <a:xfrm>
            <a:off x="1867912" y="4813001"/>
            <a:ext cx="298824" cy="298825"/>
          </a:xfrm>
          <a:prstGeom prst="ellipse">
            <a:avLst/>
          </a:prstGeom>
          <a:solidFill>
            <a:srgbClr val="4EB2F0"/>
          </a:solidFill>
          <a:ln w="12700">
            <a:miter lim="400000"/>
          </a:ln>
          <a:effectLst>
            <a:outerShdw blurRad="177800" dir="5400000" rotWithShape="0">
              <a:srgbClr val="4F9BFF"/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6" name="圆形"/>
          <p:cNvSpPr/>
          <p:nvPr/>
        </p:nvSpPr>
        <p:spPr>
          <a:xfrm>
            <a:off x="1936719" y="4881808"/>
            <a:ext cx="161210" cy="16121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" name="圆角矩形"/>
          <p:cNvSpPr/>
          <p:nvPr/>
        </p:nvSpPr>
        <p:spPr>
          <a:xfrm>
            <a:off x="7757160" y="4670425"/>
            <a:ext cx="4670425" cy="584200"/>
          </a:xfrm>
          <a:prstGeom prst="roundRect">
            <a:avLst>
              <a:gd name="adj" fmla="val 21739"/>
            </a:avLst>
          </a:prstGeom>
          <a:gradFill>
            <a:gsLst>
              <a:gs pos="0">
                <a:srgbClr val="2549F9"/>
              </a:gs>
              <a:gs pos="100000">
                <a:srgbClr val="2F42F8"/>
              </a:gs>
            </a:gsLst>
          </a:gradFill>
          <a:ln w="12700">
            <a:miter lim="400000"/>
          </a:ln>
          <a:effectLst>
            <a:outerShdw blurRad="203200" dir="5400000" rotWithShape="0">
              <a:srgbClr val="689AFF">
                <a:alpha val="5299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" name="线条"/>
          <p:cNvSpPr/>
          <p:nvPr/>
        </p:nvSpPr>
        <p:spPr>
          <a:xfrm flipV="1">
            <a:off x="7198621" y="5013212"/>
            <a:ext cx="2" cy="2647903"/>
          </a:xfrm>
          <a:prstGeom prst="line">
            <a:avLst/>
          </a:prstGeom>
          <a:ln w="12700">
            <a:solidFill>
              <a:srgbClr val="000000">
                <a:alpha val="31434"/>
              </a:srgbClr>
            </a:solidFill>
            <a:custDash>
              <a:ds d="600000" sp="600000"/>
            </a:custDash>
            <a:miter lim="400000"/>
          </a:ln>
        </p:spPr>
        <p:txBody>
          <a:bodyPr lIns="45718" tIns="45718" rIns="45718" bIns="45718"/>
          <a:lstStyle/>
          <a:p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圆形"/>
          <p:cNvSpPr/>
          <p:nvPr/>
        </p:nvSpPr>
        <p:spPr>
          <a:xfrm>
            <a:off x="7046222" y="7496112"/>
            <a:ext cx="304801" cy="304803"/>
          </a:xfrm>
          <a:prstGeom prst="ellipse">
            <a:avLst/>
          </a:prstGeom>
          <a:solidFill>
            <a:srgbClr val="FFFFFF">
              <a:alpha val="5046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" name="圆形"/>
          <p:cNvSpPr/>
          <p:nvPr/>
        </p:nvSpPr>
        <p:spPr>
          <a:xfrm>
            <a:off x="7093847" y="7543737"/>
            <a:ext cx="209551" cy="2095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2" name="2022"/>
          <p:cNvSpPr txBox="1"/>
          <p:nvPr/>
        </p:nvSpPr>
        <p:spPr>
          <a:xfrm>
            <a:off x="7757239" y="4889839"/>
            <a:ext cx="4670425" cy="3644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 marL="0" indent="0" algn="l">
              <a:lnSpc>
                <a:spcPts val="2050"/>
              </a:lnSpc>
              <a:buNone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请求上下文透传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Token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机制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6" name="这里是普通内容文字,方正兰亭准黑20磅,1.5倍行距。这里是普通内容文字,方正兰亭准黑20磅,1.5倍行距。"/>
          <p:cNvSpPr txBox="1"/>
          <p:nvPr/>
        </p:nvSpPr>
        <p:spPr>
          <a:xfrm>
            <a:off x="7757160" y="5297170"/>
            <a:ext cx="4692015" cy="16662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indent="0" defTabSz="825500">
              <a:lnSpc>
                <a:spcPts val="2100"/>
              </a:lnSpc>
              <a:spcBef>
                <a:spcPts val="1000"/>
              </a:spcBef>
              <a:buNone/>
              <a:defRPr sz="2000">
                <a:solidFill>
                  <a:srgbClr val="443728"/>
                </a:solidFill>
                <a:ea typeface="Open Sans" panose="020B0606030504020204" pitchFamily="34" charset="-122"/>
                <a:cs typeface="Open Sans" panose="020B0606030504020204" pitchFamily="34" charset="-120"/>
              </a:defRPr>
            </a:lvl1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00">
                    <a:alpha val="76235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确保请求生命周期内上下文信息（如认证Token）的无缝传递，增强安全性和可追溯性。</a:t>
            </a:r>
            <a:endParaRPr lang="zh-CN" altLang="en-US" sz="2800" dirty="0">
              <a:solidFill>
                <a:srgbClr val="000000">
                  <a:alpha val="76235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7" name="圆形"/>
          <p:cNvSpPr/>
          <p:nvPr/>
        </p:nvSpPr>
        <p:spPr>
          <a:xfrm>
            <a:off x="7046221" y="4813001"/>
            <a:ext cx="298825" cy="298825"/>
          </a:xfrm>
          <a:prstGeom prst="ellipse">
            <a:avLst/>
          </a:prstGeom>
          <a:solidFill>
            <a:srgbClr val="2549F9"/>
          </a:solidFill>
          <a:ln w="12700">
            <a:miter lim="400000"/>
          </a:ln>
          <a:effectLst>
            <a:outerShdw blurRad="177800" dir="5400000" rotWithShape="0">
              <a:srgbClr val="374EFF"/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8" name="圆形"/>
          <p:cNvSpPr/>
          <p:nvPr/>
        </p:nvSpPr>
        <p:spPr>
          <a:xfrm>
            <a:off x="7115029" y="4881808"/>
            <a:ext cx="161210" cy="16121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6" name="组合 205"/>
          <p:cNvGrpSpPr/>
          <p:nvPr/>
        </p:nvGrpSpPr>
        <p:grpSpPr>
          <a:xfrm>
            <a:off x="12693443" y="4670312"/>
            <a:ext cx="4359444" cy="3130603"/>
            <a:chOff x="10105460" y="4670312"/>
            <a:chExt cx="4359444" cy="3130603"/>
          </a:xfrm>
        </p:grpSpPr>
        <p:sp>
          <p:nvSpPr>
            <p:cNvPr id="147" name="线条"/>
            <p:cNvSpPr/>
            <p:nvPr/>
          </p:nvSpPr>
          <p:spPr>
            <a:xfrm flipV="1">
              <a:off x="10263838" y="5013212"/>
              <a:ext cx="2" cy="2647903"/>
            </a:xfrm>
            <a:prstGeom prst="line">
              <a:avLst/>
            </a:prstGeom>
            <a:ln w="12700">
              <a:solidFill>
                <a:srgbClr val="000000">
                  <a:alpha val="31434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45718" tIns="45718" rIns="45718" bIns="45718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9" name="圆角矩形"/>
            <p:cNvSpPr/>
            <p:nvPr/>
          </p:nvSpPr>
          <p:spPr>
            <a:xfrm>
              <a:off x="10822375" y="4670312"/>
              <a:ext cx="3642360" cy="584200"/>
            </a:xfrm>
            <a:prstGeom prst="roundRect">
              <a:avLst>
                <a:gd name="adj" fmla="val 21739"/>
              </a:avLst>
            </a:prstGeom>
            <a:gradFill>
              <a:gsLst>
                <a:gs pos="0">
                  <a:srgbClr val="6132FE"/>
                </a:gs>
                <a:gs pos="100000">
                  <a:srgbClr val="753AFE"/>
                </a:gs>
              </a:gsLst>
            </a:gradFill>
            <a:ln w="12700">
              <a:miter lim="400000"/>
            </a:ln>
            <a:effectLst>
              <a:outerShdw blurRad="203200" dir="5400000" rotWithShape="0">
                <a:srgbClr val="8B76FF">
                  <a:alpha val="52999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55" name="成组"/>
            <p:cNvGrpSpPr/>
            <p:nvPr/>
          </p:nvGrpSpPr>
          <p:grpSpPr>
            <a:xfrm>
              <a:off x="10111438" y="7496112"/>
              <a:ext cx="304801" cy="304803"/>
              <a:chOff x="0" y="0"/>
              <a:chExt cx="304800" cy="304802"/>
            </a:xfrm>
          </p:grpSpPr>
          <p:sp>
            <p:nvSpPr>
              <p:cNvPr id="156" name="圆形"/>
              <p:cNvSpPr/>
              <p:nvPr/>
            </p:nvSpPr>
            <p:spPr>
              <a:xfrm>
                <a:off x="0" y="-1"/>
                <a:ext cx="304800" cy="304804"/>
              </a:xfrm>
              <a:prstGeom prst="ellipse">
                <a:avLst/>
              </a:prstGeom>
              <a:solidFill>
                <a:srgbClr val="FFFFFF">
                  <a:alpha val="5046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</a:defRPr>
                </a:pPr>
                <a:endParaRPr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7" name="圆形"/>
              <p:cNvSpPr/>
              <p:nvPr/>
            </p:nvSpPr>
            <p:spPr>
              <a:xfrm>
                <a:off x="47625" y="47625"/>
                <a:ext cx="209550" cy="20955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</a:defRPr>
                </a:pPr>
                <a:endParaRPr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61" name="2024"/>
            <p:cNvSpPr txBox="1"/>
            <p:nvPr/>
          </p:nvSpPr>
          <p:spPr>
            <a:xfrm>
              <a:off x="10934304" y="4889964"/>
              <a:ext cx="3530600" cy="36449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120000"/>
                </a:lnSpc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 algn="l">
                <a:lnSpc>
                  <a:spcPts val="2050"/>
                </a:lnSpc>
                <a:buNone/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模块化工具系统设计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7" name="这里是普通内容文字,方正兰亭准黑20磅,1.5倍行距。这里是普通内容文字,方正兰亭准黑20磅,1.5倍行距。"/>
            <p:cNvSpPr txBox="1"/>
            <p:nvPr/>
          </p:nvSpPr>
          <p:spPr>
            <a:xfrm>
              <a:off x="10822375" y="5297692"/>
              <a:ext cx="3642360" cy="1665605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Autofit/>
            </a:bodyPr>
            <a:lstStyle>
              <a:lvl1pPr algn="just" defTabSz="825500">
                <a:lnSpc>
                  <a:spcPct val="120000"/>
                </a:lnSpc>
                <a:spcBef>
                  <a:spcPts val="1000"/>
                </a:spcBef>
                <a:defRPr sz="2000">
                  <a:solidFill>
                    <a:srgbClr val="000000">
                      <a:alpha val="76235"/>
                    </a:srgbClr>
                  </a:solidFill>
                </a:defRPr>
              </a:lvl1pPr>
            </a:lstStyle>
            <a:p>
              <a:pPr marL="0" indent="0" algn="l">
                <a:lnSpc>
                  <a:spcPct val="100000"/>
                </a:lnSpc>
                <a:buNone/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各功能模块独立开发、部署和扩展，实现高内聚低耦合，便于维护和升级。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9" name="圆形"/>
            <p:cNvSpPr/>
            <p:nvPr/>
          </p:nvSpPr>
          <p:spPr>
            <a:xfrm>
              <a:off x="10105460" y="4813001"/>
              <a:ext cx="298824" cy="298825"/>
            </a:xfrm>
            <a:prstGeom prst="ellipse">
              <a:avLst/>
            </a:prstGeom>
            <a:solidFill>
              <a:srgbClr val="5833FD"/>
            </a:solidFill>
            <a:ln w="12700">
              <a:miter lim="400000"/>
            </a:ln>
            <a:effectLst>
              <a:outerShdw blurRad="177800" dir="5400000" rotWithShape="0">
                <a:srgbClr val="7540FF"/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0" name="圆形"/>
            <p:cNvSpPr/>
            <p:nvPr/>
          </p:nvSpPr>
          <p:spPr>
            <a:xfrm>
              <a:off x="10174267" y="4881808"/>
              <a:ext cx="161210" cy="161210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9690266" y="7496112"/>
            <a:ext cx="4226560" cy="4302125"/>
            <a:chOff x="8149505" y="7496112"/>
            <a:chExt cx="4226560" cy="4302125"/>
          </a:xfrm>
        </p:grpSpPr>
        <p:sp>
          <p:nvSpPr>
            <p:cNvPr id="151" name="圆角矩形"/>
            <p:cNvSpPr/>
            <p:nvPr/>
          </p:nvSpPr>
          <p:spPr>
            <a:xfrm>
              <a:off x="8911506" y="9375472"/>
              <a:ext cx="3333833" cy="584202"/>
            </a:xfrm>
            <a:prstGeom prst="roundRect">
              <a:avLst>
                <a:gd name="adj" fmla="val 21739"/>
              </a:avLst>
            </a:prstGeom>
            <a:gradFill>
              <a:gsLst>
                <a:gs pos="0">
                  <a:srgbClr val="3E3CFB"/>
                </a:gs>
                <a:gs pos="100000">
                  <a:srgbClr val="5437FD"/>
                </a:gs>
              </a:gsLst>
            </a:gradFill>
            <a:ln w="12700">
              <a:miter lim="400000"/>
            </a:ln>
            <a:effectLst>
              <a:outerShdw blurRad="203200" dir="5400000" rotWithShape="0">
                <a:srgbClr val="648AFF">
                  <a:alpha val="52999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3" name="2023"/>
            <p:cNvSpPr txBox="1"/>
            <p:nvPr/>
          </p:nvSpPr>
          <p:spPr>
            <a:xfrm>
              <a:off x="8999587" y="9621063"/>
              <a:ext cx="3149600" cy="36449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120000"/>
                </a:lnSpc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 algn="l">
                <a:lnSpc>
                  <a:spcPts val="2050"/>
                </a:lnSpc>
                <a:buNone/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多数据源整合能力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9" name="这里是普通内容文字,方正兰亭准黑20磅,1.5倍行距。这里是普通内容文字,方正兰亭准黑20磅,1.5倍行距。"/>
            <p:cNvSpPr txBox="1"/>
            <p:nvPr/>
          </p:nvSpPr>
          <p:spPr>
            <a:xfrm>
              <a:off x="8911505" y="9985947"/>
              <a:ext cx="3464560" cy="1812290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Autofit/>
            </a:bodyPr>
            <a:lstStyle>
              <a:lvl1pPr algn="just" defTabSz="825500">
                <a:lnSpc>
                  <a:spcPct val="120000"/>
                </a:lnSpc>
                <a:spcBef>
                  <a:spcPts val="1000"/>
                </a:spcBef>
                <a:defRPr sz="2000">
                  <a:solidFill>
                    <a:srgbClr val="000000">
                      <a:alpha val="76235"/>
                    </a:srgbClr>
                  </a:solidFill>
                </a:defRPr>
              </a:lvl1pPr>
            </a:lstStyle>
            <a:p>
              <a:pPr marL="0" indent="0" algn="l">
                <a:lnSpc>
                  <a:spcPct val="100000"/>
                </a:lnSpc>
                <a:buNone/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无缝集成多种金融数据源，提供统一的数据接口，简化数据获取和管理。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0" name="线条"/>
            <p:cNvSpPr/>
            <p:nvPr/>
          </p:nvSpPr>
          <p:spPr>
            <a:xfrm flipV="1">
              <a:off x="8301904" y="7627275"/>
              <a:ext cx="2" cy="2647903"/>
            </a:xfrm>
            <a:prstGeom prst="line">
              <a:avLst/>
            </a:prstGeom>
            <a:ln w="12700">
              <a:solidFill>
                <a:srgbClr val="000000">
                  <a:alpha val="31434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45718" tIns="45718" rIns="45718" bIns="45718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72" name="成组"/>
            <p:cNvGrpSpPr/>
            <p:nvPr/>
          </p:nvGrpSpPr>
          <p:grpSpPr>
            <a:xfrm>
              <a:off x="8149505" y="7496112"/>
              <a:ext cx="304801" cy="304803"/>
              <a:chOff x="0" y="0"/>
              <a:chExt cx="304800" cy="304802"/>
            </a:xfrm>
          </p:grpSpPr>
          <p:sp>
            <p:nvSpPr>
              <p:cNvPr id="173" name="圆形"/>
              <p:cNvSpPr/>
              <p:nvPr/>
            </p:nvSpPr>
            <p:spPr>
              <a:xfrm>
                <a:off x="0" y="-1"/>
                <a:ext cx="304800" cy="304804"/>
              </a:xfrm>
              <a:prstGeom prst="ellipse">
                <a:avLst/>
              </a:prstGeom>
              <a:solidFill>
                <a:srgbClr val="FFFFFF">
                  <a:alpha val="5046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</a:defRPr>
                </a:pPr>
                <a:endParaRPr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4" name="圆形"/>
              <p:cNvSpPr/>
              <p:nvPr/>
            </p:nvSpPr>
            <p:spPr>
              <a:xfrm>
                <a:off x="47625" y="47625"/>
                <a:ext cx="209550" cy="20955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</a:defRPr>
                </a:pPr>
                <a:endParaRPr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83" name="圆形"/>
            <p:cNvSpPr/>
            <p:nvPr/>
          </p:nvSpPr>
          <p:spPr>
            <a:xfrm>
              <a:off x="8152493" y="10156790"/>
              <a:ext cx="298825" cy="298826"/>
            </a:xfrm>
            <a:prstGeom prst="ellipse">
              <a:avLst/>
            </a:prstGeom>
            <a:solidFill>
              <a:srgbClr val="3641FA"/>
            </a:solidFill>
            <a:ln w="12700">
              <a:miter lim="400000"/>
            </a:ln>
            <a:effectLst>
              <a:outerShdw blurRad="177800" dir="5400000" rotWithShape="0">
                <a:srgbClr val="4F9BFF"/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" name="圆形"/>
            <p:cNvSpPr/>
            <p:nvPr/>
          </p:nvSpPr>
          <p:spPr>
            <a:xfrm>
              <a:off x="8221300" y="10225598"/>
              <a:ext cx="161210" cy="161210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5" name="成组"/>
          <p:cNvGrpSpPr/>
          <p:nvPr/>
        </p:nvGrpSpPr>
        <p:grpSpPr>
          <a:xfrm>
            <a:off x="1873360" y="7496112"/>
            <a:ext cx="304801" cy="304803"/>
            <a:chOff x="0" y="0"/>
            <a:chExt cx="304800" cy="304802"/>
          </a:xfrm>
        </p:grpSpPr>
        <p:sp>
          <p:nvSpPr>
            <p:cNvPr id="186" name="圆形"/>
            <p:cNvSpPr/>
            <p:nvPr/>
          </p:nvSpPr>
          <p:spPr>
            <a:xfrm>
              <a:off x="0" y="-1"/>
              <a:ext cx="304800" cy="304804"/>
            </a:xfrm>
            <a:prstGeom prst="ellipse">
              <a:avLst/>
            </a:prstGeom>
            <a:solidFill>
              <a:srgbClr val="FFFFFF">
                <a:alpha val="5046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7" name="圆形"/>
            <p:cNvSpPr/>
            <p:nvPr/>
          </p:nvSpPr>
          <p:spPr>
            <a:xfrm>
              <a:off x="47625" y="47625"/>
              <a:ext cx="209550" cy="20955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4321922" y="7496112"/>
            <a:ext cx="4618990" cy="4217670"/>
            <a:chOff x="3336309" y="7496112"/>
            <a:chExt cx="4618990" cy="4217670"/>
          </a:xfrm>
        </p:grpSpPr>
        <p:sp>
          <p:nvSpPr>
            <p:cNvPr id="150" name="圆角矩形"/>
            <p:cNvSpPr/>
            <p:nvPr/>
          </p:nvSpPr>
          <p:spPr>
            <a:xfrm>
              <a:off x="4041159" y="9401112"/>
              <a:ext cx="3910965" cy="584200"/>
            </a:xfrm>
            <a:prstGeom prst="roundRect">
              <a:avLst>
                <a:gd name="adj" fmla="val 21739"/>
              </a:avLst>
            </a:prstGeom>
            <a:gradFill>
              <a:gsLst>
                <a:gs pos="0">
                  <a:srgbClr val="205EF9"/>
                </a:gs>
                <a:gs pos="100000">
                  <a:srgbClr val="2150F8"/>
                </a:gs>
              </a:gsLst>
            </a:gradFill>
            <a:ln w="12700">
              <a:miter lim="400000"/>
            </a:ln>
            <a:effectLst>
              <a:outerShdw blurRad="203200" dir="5400000" rotWithShape="0">
                <a:srgbClr val="6C9DFF">
                  <a:alpha val="52999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4" name="2021"/>
            <p:cNvSpPr txBox="1"/>
            <p:nvPr/>
          </p:nvSpPr>
          <p:spPr>
            <a:xfrm>
              <a:off x="4043515" y="9375739"/>
              <a:ext cx="3911600" cy="65532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3000">
                  <a:solidFill>
                    <a:srgbClr val="FFFFFF"/>
                  </a:solidFill>
                </a:defRPr>
              </a:lvl1pPr>
            </a:lstStyle>
            <a:p>
              <a:pPr algn="l"/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技术指标引擎解耦架构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8" name="这里是普通内容文字,方正兰亭准黑20磅,1.5倍行距。这里是普通内容文字,方正兰亭准黑20磅,1.5倍行距。"/>
            <p:cNvSpPr txBox="1"/>
            <p:nvPr/>
          </p:nvSpPr>
          <p:spPr>
            <a:xfrm>
              <a:off x="4007504" y="10031032"/>
              <a:ext cx="3947795" cy="1682750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Autofit/>
            </a:bodyPr>
            <a:lstStyle>
              <a:lvl1pPr algn="just" defTabSz="825500">
                <a:lnSpc>
                  <a:spcPct val="120000"/>
                </a:lnSpc>
                <a:spcBef>
                  <a:spcPts val="1000"/>
                </a:spcBef>
                <a:defRPr sz="2000">
                  <a:solidFill>
                    <a:srgbClr val="000000">
                      <a:alpha val="76235"/>
                    </a:srgbClr>
                  </a:solidFill>
                </a:defRPr>
              </a:lvl1pPr>
            </a:lstStyle>
            <a:p>
              <a:pPr marL="0" algn="l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指标计算逻辑与数据获取、存储分离，支持快速迭代和自定义指标的灵活接入。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1" name="线条"/>
            <p:cNvSpPr/>
            <p:nvPr/>
          </p:nvSpPr>
          <p:spPr>
            <a:xfrm flipV="1">
              <a:off x="3488708" y="7627275"/>
              <a:ext cx="2" cy="2647903"/>
            </a:xfrm>
            <a:prstGeom prst="line">
              <a:avLst/>
            </a:prstGeom>
            <a:ln w="12700">
              <a:solidFill>
                <a:srgbClr val="000000">
                  <a:alpha val="31434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45718" tIns="45718" rIns="45718" bIns="45718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1" name="圆形"/>
            <p:cNvSpPr/>
            <p:nvPr/>
          </p:nvSpPr>
          <p:spPr>
            <a:xfrm>
              <a:off x="3339297" y="10156790"/>
              <a:ext cx="298824" cy="298826"/>
            </a:xfrm>
            <a:prstGeom prst="ellipse">
              <a:avLst/>
            </a:prstGeom>
            <a:solidFill>
              <a:srgbClr val="286CF7"/>
            </a:solidFill>
            <a:ln w="12700">
              <a:miter lim="400000"/>
            </a:ln>
            <a:effectLst>
              <a:outerShdw blurRad="177800" dir="5400000" rotWithShape="0">
                <a:srgbClr val="4F9BFF"/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2" name="圆形"/>
            <p:cNvSpPr/>
            <p:nvPr/>
          </p:nvSpPr>
          <p:spPr>
            <a:xfrm>
              <a:off x="3408104" y="10225598"/>
              <a:ext cx="161210" cy="161210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88" name="成组"/>
            <p:cNvGrpSpPr/>
            <p:nvPr/>
          </p:nvGrpSpPr>
          <p:grpSpPr>
            <a:xfrm>
              <a:off x="3336309" y="7496112"/>
              <a:ext cx="304801" cy="304803"/>
              <a:chOff x="0" y="0"/>
              <a:chExt cx="304800" cy="304802"/>
            </a:xfrm>
          </p:grpSpPr>
          <p:sp>
            <p:nvSpPr>
              <p:cNvPr id="189" name="圆形"/>
              <p:cNvSpPr/>
              <p:nvPr/>
            </p:nvSpPr>
            <p:spPr>
              <a:xfrm>
                <a:off x="0" y="-1"/>
                <a:ext cx="304800" cy="304804"/>
              </a:xfrm>
              <a:prstGeom prst="ellipse">
                <a:avLst/>
              </a:prstGeom>
              <a:solidFill>
                <a:srgbClr val="FFFFFF">
                  <a:alpha val="5046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</a:defRPr>
                </a:pPr>
                <a:endParaRPr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0" name="圆形"/>
              <p:cNvSpPr/>
              <p:nvPr/>
            </p:nvSpPr>
            <p:spPr>
              <a:xfrm>
                <a:off x="47625" y="47625"/>
                <a:ext cx="209550" cy="20955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</a:defRPr>
                </a:pPr>
                <a:endParaRPr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96" name="组合 195"/>
          <p:cNvGrpSpPr/>
          <p:nvPr/>
        </p:nvGrpSpPr>
        <p:grpSpPr>
          <a:xfrm>
            <a:off x="15583248" y="7496112"/>
            <a:ext cx="3751580" cy="4842510"/>
            <a:chOff x="3336309" y="7496112"/>
            <a:chExt cx="3751580" cy="4842510"/>
          </a:xfrm>
        </p:grpSpPr>
        <p:sp>
          <p:nvSpPr>
            <p:cNvPr id="197" name="圆角矩形"/>
            <p:cNvSpPr/>
            <p:nvPr/>
          </p:nvSpPr>
          <p:spPr>
            <a:xfrm>
              <a:off x="4041159" y="9401112"/>
              <a:ext cx="2855595" cy="584200"/>
            </a:xfrm>
            <a:prstGeom prst="roundRect">
              <a:avLst>
                <a:gd name="adj" fmla="val 21739"/>
              </a:avLst>
            </a:prstGeom>
            <a:gradFill>
              <a:gsLst>
                <a:gs pos="0">
                  <a:srgbClr val="8F64FC"/>
                </a:gs>
                <a:gs pos="100000">
                  <a:srgbClr val="8A4AFC"/>
                </a:gs>
              </a:gsLst>
            </a:gradFill>
            <a:ln w="12700">
              <a:miter lim="400000"/>
            </a:ln>
            <a:effectLst>
              <a:outerShdw blurRad="203200" dir="5400000" rotWithShape="0">
                <a:srgbClr val="6C9DFF">
                  <a:alpha val="52999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8" name="2021"/>
            <p:cNvSpPr txBox="1"/>
            <p:nvPr/>
          </p:nvSpPr>
          <p:spPr>
            <a:xfrm>
              <a:off x="4128645" y="9595237"/>
              <a:ext cx="2768600" cy="36449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 algn="l">
                <a:lnSpc>
                  <a:spcPts val="2050"/>
                </a:lnSpc>
                <a:buNone/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工程稳定性保障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9" name="这里是普通内容文字,方正兰亭准黑20磅,1.5倍行距。这里是普通内容文字,方正兰亭准黑20磅,1.5倍行距。"/>
            <p:cNvSpPr txBox="1"/>
            <p:nvPr/>
          </p:nvSpPr>
          <p:spPr>
            <a:xfrm>
              <a:off x="4041159" y="9959277"/>
              <a:ext cx="3046730" cy="2379345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Autofit/>
            </a:bodyPr>
            <a:lstStyle>
              <a:lvl1pPr algn="just" defTabSz="825500">
                <a:lnSpc>
                  <a:spcPct val="120000"/>
                </a:lnSpc>
                <a:spcBef>
                  <a:spcPts val="1000"/>
                </a:spcBef>
                <a:defRPr sz="2000">
                  <a:solidFill>
                    <a:srgbClr val="000000">
                      <a:alpha val="76235"/>
                    </a:srgbClr>
                  </a:solidFill>
                </a:defRPr>
              </a:lvl1pPr>
            </a:lstStyle>
            <a:p>
              <a:pPr marL="0" indent="0" algn="l">
                <a:lnSpc>
                  <a:spcPct val="100000"/>
                </a:lnSpc>
                <a:buNone/>
              </a:pP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通过完善的错误处理、熔断机制和监控系统，确保服务的高可用性和数据处理的可靠性。</a:t>
              </a:r>
              <a:endParaRPr lang="zh-CN" altLang="en-US" sz="2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0" name="线条"/>
            <p:cNvSpPr/>
            <p:nvPr/>
          </p:nvSpPr>
          <p:spPr>
            <a:xfrm flipV="1">
              <a:off x="3488708" y="7627275"/>
              <a:ext cx="2" cy="2647903"/>
            </a:xfrm>
            <a:prstGeom prst="line">
              <a:avLst/>
            </a:prstGeom>
            <a:ln w="12700">
              <a:solidFill>
                <a:srgbClr val="000000">
                  <a:alpha val="31434"/>
                </a:srgbClr>
              </a:solidFill>
              <a:custDash>
                <a:ds d="600000" sp="600000"/>
              </a:custDash>
              <a:miter lim="400000"/>
            </a:ln>
          </p:spPr>
          <p:txBody>
            <a:bodyPr lIns="45718" tIns="45718" rIns="45718" bIns="45718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1" name="圆形"/>
            <p:cNvSpPr/>
            <p:nvPr/>
          </p:nvSpPr>
          <p:spPr>
            <a:xfrm>
              <a:off x="3339297" y="10156790"/>
              <a:ext cx="298824" cy="298826"/>
            </a:xfrm>
            <a:prstGeom prst="ellipse">
              <a:avLst/>
            </a:prstGeom>
            <a:solidFill>
              <a:srgbClr val="8A4AFC"/>
            </a:solidFill>
            <a:ln w="12700">
              <a:miter lim="400000"/>
            </a:ln>
            <a:effectLst>
              <a:outerShdw blurRad="177800" dir="5400000" rotWithShape="0">
                <a:srgbClr val="4F9BFF"/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2" name="圆形"/>
            <p:cNvSpPr/>
            <p:nvPr/>
          </p:nvSpPr>
          <p:spPr>
            <a:xfrm>
              <a:off x="3408104" y="10225598"/>
              <a:ext cx="161210" cy="161210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03" name="成组"/>
            <p:cNvGrpSpPr/>
            <p:nvPr/>
          </p:nvGrpSpPr>
          <p:grpSpPr>
            <a:xfrm>
              <a:off x="3336309" y="7496112"/>
              <a:ext cx="304801" cy="304803"/>
              <a:chOff x="0" y="0"/>
              <a:chExt cx="304800" cy="304802"/>
            </a:xfrm>
          </p:grpSpPr>
          <p:sp>
            <p:nvSpPr>
              <p:cNvPr id="204" name="圆形"/>
              <p:cNvSpPr/>
              <p:nvPr/>
            </p:nvSpPr>
            <p:spPr>
              <a:xfrm>
                <a:off x="0" y="-1"/>
                <a:ext cx="304800" cy="304804"/>
              </a:xfrm>
              <a:prstGeom prst="ellipse">
                <a:avLst/>
              </a:prstGeom>
              <a:solidFill>
                <a:srgbClr val="FFFFFF">
                  <a:alpha val="50467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</a:defRPr>
                </a:pPr>
                <a:endParaRPr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5" name="圆形"/>
              <p:cNvSpPr/>
              <p:nvPr/>
            </p:nvSpPr>
            <p:spPr>
              <a:xfrm>
                <a:off x="47625" y="47625"/>
                <a:ext cx="209550" cy="20955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</a:defRPr>
                </a:pPr>
                <a:endParaRPr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6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"/>
          <p:cNvSpPr/>
          <p:nvPr/>
        </p:nvSpPr>
        <p:spPr>
          <a:xfrm>
            <a:off x="5013433" y="3486912"/>
            <a:ext cx="14315091" cy="9352788"/>
          </a:xfrm>
          <a:prstGeom prst="roundRect">
            <a:avLst>
              <a:gd name="adj" fmla="val 2393"/>
            </a:avLst>
          </a:prstGeom>
          <a:solidFill>
            <a:srgbClr val="FFFFFF"/>
          </a:solidFill>
          <a:ln w="127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D5D5D5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1445"/>
          <a:stretch>
            <a:fillRect/>
          </a:stretch>
        </p:blipFill>
        <p:spPr>
          <a:xfrm>
            <a:off x="5270847" y="3689350"/>
            <a:ext cx="13799127" cy="8904985"/>
          </a:xfrm>
          <a:prstGeom prst="roundRect">
            <a:avLst>
              <a:gd name="adj" fmla="val 1664"/>
            </a:avLst>
          </a:prstGeom>
          <a:noFill/>
          <a:ln w="12700">
            <a:noFill/>
            <a:miter lim="400000"/>
            <a:headEnd/>
            <a:tailEnd/>
          </a:ln>
          <a:effectLst/>
        </p:spPr>
      </p:pic>
      <p:sp>
        <p:nvSpPr>
          <p:cNvPr id="4" name="Text 1"/>
          <p:cNvSpPr/>
          <p:nvPr/>
        </p:nvSpPr>
        <p:spPr>
          <a:xfrm>
            <a:off x="9315400" y="2207757"/>
            <a:ext cx="5753200" cy="1209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750"/>
              </a:lnSpc>
            </a:pPr>
            <a:r>
              <a:rPr lang="en-US" dirty="0" err="1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在线链接：</a:t>
            </a:r>
            <a:r>
              <a:rPr lang="en-US" dirty="0" err="1">
                <a:solidFill>
                  <a:srgbClr val="284CF9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智能金融数据分析助手</a:t>
            </a:r>
            <a:endParaRPr lang="en-US" dirty="0">
              <a:solidFill>
                <a:srgbClr val="284C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请填写大标题-方正兰亭粗黑60磅-限制一行"/>
          <p:cNvSpPr txBox="1"/>
          <p:nvPr/>
        </p:nvSpPr>
        <p:spPr>
          <a:xfrm>
            <a:off x="9315400" y="1291059"/>
            <a:ext cx="5753200" cy="89768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pPr algn="ctr">
              <a:lnSpc>
                <a:spcPts val="6165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使用效果演示</a:t>
            </a:r>
            <a:endParaRPr lang="en-US" altLang="zh-CN" sz="5600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10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/>
            </a:p>
          </p:txBody>
        </p:sp>
        <p:sp>
          <p:nvSpPr>
            <p:cNvPr id="11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t="1915"/>
          <a:stretch>
            <a:fillRect/>
          </a:stretch>
        </p:blipFill>
        <p:spPr>
          <a:xfrm>
            <a:off x="4974371" y="3436620"/>
            <a:ext cx="14353979" cy="9755717"/>
          </a:xfrm>
          <a:prstGeom prst="roundRect">
            <a:avLst>
              <a:gd name="adj" fmla="val 1760"/>
            </a:avLst>
          </a:prstGeom>
          <a:noFill/>
          <a:ln w="12700">
            <a:noFill/>
            <a:miter lim="4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请填写大标题-方正兰亭粗黑60磅-限制一行"/>
          <p:cNvSpPr txBox="1"/>
          <p:nvPr/>
        </p:nvSpPr>
        <p:spPr>
          <a:xfrm>
            <a:off x="9315400" y="1293813"/>
            <a:ext cx="5753200" cy="8921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pPr algn="ctr">
              <a:lnSpc>
                <a:spcPts val="6165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总结与展望</a:t>
            </a:r>
            <a:endParaRPr lang="zh-CN" altLang="en-US" sz="5600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 1"/>
          <p:cNvSpPr/>
          <p:nvPr/>
        </p:nvSpPr>
        <p:spPr>
          <a:xfrm>
            <a:off x="1322984" y="2107210"/>
            <a:ext cx="21738035" cy="755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5915"/>
              </a:lnSpc>
            </a:pPr>
            <a:r>
              <a:rPr lang="en-US" altLang="zh-CN" dirty="0" err="1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FinanceMCP致力于为金融分析提供强大、便捷的数据支持</a:t>
            </a:r>
            <a:endParaRPr lang="en-US" altLang="zh-CN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形"/>
          <p:cNvSpPr/>
          <p:nvPr/>
        </p:nvSpPr>
        <p:spPr>
          <a:xfrm>
            <a:off x="4127499" y="4468676"/>
            <a:ext cx="3175000" cy="3175004"/>
          </a:xfrm>
          <a:prstGeom prst="ellipse">
            <a:avLst/>
          </a:prstGeom>
          <a:solidFill>
            <a:srgbClr val="5C82FF">
              <a:alpha val="29963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形"/>
          <p:cNvSpPr/>
          <p:nvPr/>
        </p:nvSpPr>
        <p:spPr>
          <a:xfrm>
            <a:off x="4271817" y="4612996"/>
            <a:ext cx="2886366" cy="2886365"/>
          </a:xfrm>
          <a:prstGeom prst="ellipse">
            <a:avLst/>
          </a:prstGeom>
          <a:gradFill>
            <a:gsLst>
              <a:gs pos="0">
                <a:srgbClr val="1E64FF"/>
              </a:gs>
              <a:gs pos="100000">
                <a:srgbClr val="5CB9FF"/>
              </a:gs>
            </a:gsLst>
            <a:lin ang="5400000"/>
          </a:gradFill>
          <a:ln w="12700">
            <a:miter lim="400000"/>
          </a:ln>
          <a:effectLst>
            <a:outerShdw blurRad="622300" dir="5400000" rotWithShape="0">
              <a:srgbClr val="1390FF">
                <a:alpha val="8429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形"/>
          <p:cNvSpPr/>
          <p:nvPr/>
        </p:nvSpPr>
        <p:spPr>
          <a:xfrm>
            <a:off x="10604500" y="4468676"/>
            <a:ext cx="3175000" cy="3175004"/>
          </a:xfrm>
          <a:prstGeom prst="ellipse">
            <a:avLst/>
          </a:prstGeom>
          <a:solidFill>
            <a:srgbClr val="1E3CE6">
              <a:alpha val="25773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圆形"/>
          <p:cNvSpPr/>
          <p:nvPr/>
        </p:nvSpPr>
        <p:spPr>
          <a:xfrm>
            <a:off x="10748818" y="4612996"/>
            <a:ext cx="2886365" cy="2886365"/>
          </a:xfrm>
          <a:prstGeom prst="ellipse">
            <a:avLst/>
          </a:prstGeom>
          <a:gradFill>
            <a:gsLst>
              <a:gs pos="0">
                <a:srgbClr val="4163FF"/>
              </a:gs>
              <a:gs pos="100000">
                <a:srgbClr val="9992FF"/>
              </a:gs>
            </a:gsLst>
            <a:lin ang="5400000"/>
          </a:gradFill>
          <a:ln w="12700">
            <a:miter lim="400000"/>
          </a:ln>
          <a:effectLst>
            <a:outerShdw blurRad="622300" dir="5400000" rotWithShape="0">
              <a:srgbClr val="6C7FFF">
                <a:alpha val="8225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1D17E7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形"/>
          <p:cNvSpPr/>
          <p:nvPr/>
        </p:nvSpPr>
        <p:spPr>
          <a:xfrm>
            <a:off x="17081500" y="4468676"/>
            <a:ext cx="3175000" cy="3175004"/>
          </a:xfrm>
          <a:prstGeom prst="ellipse">
            <a:avLst/>
          </a:prstGeom>
          <a:solidFill>
            <a:srgbClr val="3400A5">
              <a:alpha val="16338"/>
            </a:srgbClr>
          </a:soli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形"/>
          <p:cNvSpPr/>
          <p:nvPr/>
        </p:nvSpPr>
        <p:spPr>
          <a:xfrm>
            <a:off x="17225817" y="4612996"/>
            <a:ext cx="2886365" cy="2886365"/>
          </a:xfrm>
          <a:prstGeom prst="ellipse">
            <a:avLst/>
          </a:prstGeom>
          <a:gradFill>
            <a:gsLst>
              <a:gs pos="0">
                <a:srgbClr val="9766FF"/>
              </a:gs>
              <a:gs pos="100000">
                <a:srgbClr val="9292FF"/>
              </a:gs>
            </a:gsLst>
            <a:lin ang="5400000"/>
          </a:gradFill>
          <a:ln w="12700">
            <a:miter lim="400000"/>
          </a:ln>
          <a:effectLst>
            <a:outerShdw blurRad="622300" dir="5400000" rotWithShape="0">
              <a:srgbClr val="A76FFF">
                <a:alpha val="82258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a-cskrongqifuwuKubernetesban.png" descr="a-cskrongqifuwuKubernetesban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0" y="5103676"/>
            <a:ext cx="1905001" cy="1905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acrrongqijingxiangfuwu.png" descr="acrrongqijingxiangfuw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49" y="5157698"/>
            <a:ext cx="1841500" cy="1841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" name="servicemeshfuwuwangge.png" descr="servicemeshfuwuwang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0" y="5040176"/>
            <a:ext cx="2032000" cy="2032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" name="文本框 27"/>
          <p:cNvSpPr txBox="1"/>
          <p:nvPr/>
        </p:nvSpPr>
        <p:spPr>
          <a:xfrm>
            <a:off x="3165333" y="8197686"/>
            <a:ext cx="5099333" cy="1501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lvl1pPr algn="ctr">
              <a:lnSpc>
                <a:spcPts val="5915"/>
              </a:lnSpc>
              <a:defRPr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集成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Tushare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BinanceAPI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数据全面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42333" y="8197686"/>
            <a:ext cx="5099333" cy="1501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lvl1pPr algn="ctr">
              <a:lnSpc>
                <a:spcPts val="5915"/>
              </a:lnSpc>
              <a:defRPr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智能技术指标系统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分析精准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6119333" y="8197686"/>
            <a:ext cx="5099333" cy="15075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lvl1pPr algn="ctr">
              <a:lnSpc>
                <a:spcPts val="5915"/>
              </a:lnSpc>
              <a:defRPr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持续更新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功能不断拓展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MCP&amp;Agent</a:t>
            </a:r>
            <a:r>
              <a:rPr lang="zh-CN" altLang="en-US" sz="2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决赛路演</a:t>
            </a:r>
            <a:endParaRPr sz="2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6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614160" y="10831195"/>
            <a:ext cx="11155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期待能与更多数据商</a:t>
            </a:r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合作！</a:t>
            </a:r>
            <a:endParaRPr lang="zh-CN" altLang="en-US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1322983" y="3792580"/>
            <a:ext cx="10679907" cy="2884687"/>
          </a:xfrm>
          <a:prstGeom prst="roundRect">
            <a:avLst>
              <a:gd name="adj" fmla="val 3082"/>
            </a:avLst>
          </a:prstGeom>
          <a:solidFill>
            <a:srgbClr val="FFFFFF"/>
          </a:solidFill>
          <a:ln w="12700">
            <a:solidFill>
              <a:srgbClr val="D5D5D5"/>
            </a:solidFill>
            <a:miter lim="400000"/>
          </a:ln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Shape 3"/>
          <p:cNvSpPr/>
          <p:nvPr>
            <p:custDataLst>
              <p:tags r:id="rId2"/>
            </p:custDataLst>
          </p:nvPr>
        </p:nvSpPr>
        <p:spPr>
          <a:xfrm>
            <a:off x="1272183" y="3792580"/>
            <a:ext cx="203200" cy="2884687"/>
          </a:xfrm>
          <a:prstGeom prst="roundRect">
            <a:avLst>
              <a:gd name="adj" fmla="val 17188"/>
            </a:avLst>
          </a:prstGeom>
          <a:gradFill>
            <a:gsLst>
              <a:gs pos="0">
                <a:srgbClr val="615CED"/>
              </a:gs>
              <a:gs pos="100000">
                <a:srgbClr val="AF9EFF"/>
              </a:gs>
            </a:gsLst>
            <a:lin ang="5400000" scaled="0"/>
          </a:gradFill>
          <a:ln w="3175">
            <a:miter lim="400000"/>
          </a:ln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1904207" y="4221403"/>
            <a:ext cx="4725392" cy="5905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585"/>
              </a:lnSpc>
            </a:pPr>
            <a:r>
              <a:rPr lang="en-US" sz="3600" b="1" dirty="0">
                <a:solidFill>
                  <a:srgbClr val="284CF9"/>
                </a:solidFill>
                <a:latin typeface="微软雅黑" panose="020B0503020204020204" charset="-122"/>
                <a:ea typeface="微软雅黑" panose="020B0503020204020204" charset="-122"/>
                <a:cs typeface="Crimson Pro Bold" pitchFamily="34" charset="-120"/>
              </a:rPr>
              <a:t>数据与开发支持</a:t>
            </a:r>
            <a:endParaRPr lang="en-US" sz="3600" b="1" dirty="0">
              <a:solidFill>
                <a:srgbClr val="284CF9"/>
              </a:solidFill>
              <a:latin typeface="微软雅黑" panose="020B0503020204020204" charset="-122"/>
              <a:ea typeface="微软雅黑" panose="020B0503020204020204" charset="-122"/>
              <a:cs typeface="Crimson Pro Bold" pitchFamily="34" charset="-120"/>
            </a:endParaRPr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1904207" y="5038769"/>
            <a:ext cx="9669860" cy="1209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</a:t>
            </a:r>
            <a:r>
              <a:rPr lang="en-US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2800" b="1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Tushare</a:t>
            </a:r>
            <a:r>
              <a:rPr lang="en-US" sz="2800" b="1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28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在数据获取和开发方面提供的宝贵支持，为项目提供了坚实的基础</a:t>
            </a:r>
            <a:r>
              <a:rPr lang="en-US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请填写大标题-方正兰亭粗黑60磅-限制一行"/>
          <p:cNvSpPr txBox="1"/>
          <p:nvPr/>
        </p:nvSpPr>
        <p:spPr>
          <a:xfrm>
            <a:off x="9315400" y="1291059"/>
            <a:ext cx="5753200" cy="89768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pPr algn="ctr">
              <a:lnSpc>
                <a:spcPts val="6165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鸣谢</a:t>
            </a:r>
            <a:endParaRPr lang="zh-CN" altLang="en-US" sz="5600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 1"/>
          <p:cNvSpPr/>
          <p:nvPr/>
        </p:nvSpPr>
        <p:spPr>
          <a:xfrm>
            <a:off x="1322984" y="2107210"/>
            <a:ext cx="21738035" cy="755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5915"/>
              </a:lnSpc>
            </a:pPr>
            <a:r>
              <a:rPr lang="en-US" dirty="0" err="1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FinanceMCP项目的</a:t>
            </a:r>
            <a:r>
              <a:rPr lang="zh-CN" altLang="en-US" dirty="0" err="1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构建</a:t>
            </a:r>
            <a:r>
              <a:rPr lang="en-US" dirty="0" err="1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离不开多方支持与合作</a:t>
            </a:r>
            <a:endParaRPr lang="en-US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6" name="Shape 2"/>
          <p:cNvSpPr/>
          <p:nvPr>
            <p:custDataLst>
              <p:tags r:id="rId5"/>
            </p:custDataLst>
          </p:nvPr>
        </p:nvSpPr>
        <p:spPr>
          <a:xfrm>
            <a:off x="12431714" y="3792580"/>
            <a:ext cx="10679907" cy="2884687"/>
          </a:xfrm>
          <a:prstGeom prst="roundRect">
            <a:avLst>
              <a:gd name="adj" fmla="val 3082"/>
            </a:avLst>
          </a:prstGeom>
          <a:solidFill>
            <a:srgbClr val="FFFFFF"/>
          </a:solidFill>
          <a:ln w="12700">
            <a:solidFill>
              <a:srgbClr val="D5D5D5"/>
            </a:solidFill>
            <a:miter lim="400000"/>
          </a:ln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Shape 3"/>
          <p:cNvSpPr/>
          <p:nvPr>
            <p:custDataLst>
              <p:tags r:id="rId6"/>
            </p:custDataLst>
          </p:nvPr>
        </p:nvSpPr>
        <p:spPr>
          <a:xfrm>
            <a:off x="12380914" y="3792580"/>
            <a:ext cx="203200" cy="2884687"/>
          </a:xfrm>
          <a:prstGeom prst="roundRect">
            <a:avLst>
              <a:gd name="adj" fmla="val 17188"/>
            </a:avLst>
          </a:prstGeom>
          <a:gradFill>
            <a:gsLst>
              <a:gs pos="0">
                <a:srgbClr val="615CED"/>
              </a:gs>
              <a:gs pos="100000">
                <a:srgbClr val="AF9EFF"/>
              </a:gs>
            </a:gsLst>
            <a:lin ang="5400000" scaled="0"/>
          </a:gradFill>
          <a:ln w="3175">
            <a:miter lim="400000"/>
          </a:ln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 4"/>
          <p:cNvSpPr/>
          <p:nvPr>
            <p:custDataLst>
              <p:tags r:id="rId7"/>
            </p:custDataLst>
          </p:nvPr>
        </p:nvSpPr>
        <p:spPr>
          <a:xfrm>
            <a:off x="13012938" y="4221403"/>
            <a:ext cx="4725392" cy="5905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585"/>
              </a:lnSpc>
            </a:pPr>
            <a:r>
              <a:rPr lang="zh-CN" altLang="en-US" sz="3600" b="1" dirty="0">
                <a:solidFill>
                  <a:srgbClr val="284CF9"/>
                </a:solidFill>
                <a:latin typeface="微软雅黑" panose="020B0503020204020204" charset="-122"/>
                <a:ea typeface="微软雅黑" panose="020B0503020204020204" charset="-122"/>
                <a:cs typeface="Crimson Pro Bold" pitchFamily="34" charset="-120"/>
              </a:rPr>
              <a:t>技术指导</a:t>
            </a:r>
            <a:endParaRPr lang="zh-CN" altLang="en-US" sz="3600" b="1" dirty="0">
              <a:solidFill>
                <a:srgbClr val="284CF9"/>
              </a:solidFill>
              <a:latin typeface="微软雅黑" panose="020B0503020204020204" charset="-122"/>
              <a:ea typeface="微软雅黑" panose="020B0503020204020204" charset="-122"/>
              <a:cs typeface="Crimson Pro Bold" pitchFamily="34" charset="-120"/>
            </a:endParaRPr>
          </a:p>
        </p:txBody>
      </p:sp>
      <p:sp>
        <p:nvSpPr>
          <p:cNvPr id="29" name="Text 5"/>
          <p:cNvSpPr/>
          <p:nvPr>
            <p:custDataLst>
              <p:tags r:id="rId8"/>
            </p:custDataLst>
          </p:nvPr>
        </p:nvSpPr>
        <p:spPr>
          <a:xfrm>
            <a:off x="13012938" y="5038769"/>
            <a:ext cx="9669860" cy="1209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衷心感谢</a:t>
            </a:r>
            <a:r>
              <a:rPr lang="en-US" altLang="zh-CN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 b="1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国金证券</a:t>
            </a:r>
            <a:r>
              <a:rPr lang="en-US" altLang="zh-CN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在我实习期间提供的专业技术指导，特别是</a:t>
            </a:r>
            <a:r>
              <a:rPr lang="en-US" altLang="zh-CN" sz="2800" b="1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人工智能实验室</a:t>
            </a:r>
            <a:r>
              <a:rPr lang="en-US" altLang="zh-CN" sz="28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的同事们</a:t>
            </a:r>
            <a:r>
              <a:rPr lang="en-US" altLang="zh-CN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Shape 2"/>
          <p:cNvSpPr/>
          <p:nvPr>
            <p:custDataLst>
              <p:tags r:id="rId9"/>
            </p:custDataLst>
          </p:nvPr>
        </p:nvSpPr>
        <p:spPr>
          <a:xfrm>
            <a:off x="1322983" y="7106090"/>
            <a:ext cx="10679907" cy="2884687"/>
          </a:xfrm>
          <a:prstGeom prst="roundRect">
            <a:avLst>
              <a:gd name="adj" fmla="val 3082"/>
            </a:avLst>
          </a:prstGeom>
          <a:solidFill>
            <a:srgbClr val="FFFFFF"/>
          </a:solidFill>
          <a:ln w="12700">
            <a:solidFill>
              <a:srgbClr val="D5D5D5"/>
            </a:solidFill>
            <a:miter lim="400000"/>
          </a:ln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Shape 3"/>
          <p:cNvSpPr/>
          <p:nvPr>
            <p:custDataLst>
              <p:tags r:id="rId10"/>
            </p:custDataLst>
          </p:nvPr>
        </p:nvSpPr>
        <p:spPr>
          <a:xfrm>
            <a:off x="1272183" y="7106090"/>
            <a:ext cx="203200" cy="2884687"/>
          </a:xfrm>
          <a:prstGeom prst="roundRect">
            <a:avLst>
              <a:gd name="adj" fmla="val 17188"/>
            </a:avLst>
          </a:prstGeom>
          <a:gradFill>
            <a:gsLst>
              <a:gs pos="0">
                <a:srgbClr val="615CED"/>
              </a:gs>
              <a:gs pos="100000">
                <a:srgbClr val="AF9EFF"/>
              </a:gs>
            </a:gsLst>
            <a:lin ang="5400000" scaled="0"/>
          </a:gradFill>
          <a:ln w="3175">
            <a:miter lim="400000"/>
          </a:ln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 4"/>
          <p:cNvSpPr/>
          <p:nvPr>
            <p:custDataLst>
              <p:tags r:id="rId11"/>
            </p:custDataLst>
          </p:nvPr>
        </p:nvSpPr>
        <p:spPr>
          <a:xfrm>
            <a:off x="1904207" y="7534913"/>
            <a:ext cx="4725392" cy="5905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585"/>
              </a:lnSpc>
            </a:pPr>
            <a:r>
              <a:rPr lang="zh-CN" altLang="en-US" sz="3600" b="1" dirty="0">
                <a:solidFill>
                  <a:srgbClr val="284CF9"/>
                </a:solidFill>
                <a:latin typeface="微软雅黑" panose="020B0503020204020204" charset="-122"/>
                <a:ea typeface="微软雅黑" panose="020B0503020204020204" charset="-122"/>
              </a:rPr>
              <a:t>平台与机会</a:t>
            </a:r>
            <a:endParaRPr lang="zh-CN" altLang="en-US" sz="3600" b="1" dirty="0">
              <a:solidFill>
                <a:srgbClr val="284C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 5"/>
          <p:cNvSpPr/>
          <p:nvPr>
            <p:custDataLst>
              <p:tags r:id="rId12"/>
            </p:custDataLst>
          </p:nvPr>
        </p:nvSpPr>
        <p:spPr>
          <a:xfrm>
            <a:off x="1904207" y="8333991"/>
            <a:ext cx="9669860" cy="1209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28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</a:t>
            </a:r>
            <a:r>
              <a:rPr lang="en-US" altLang="zh-CN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 b="1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阿里云</a:t>
            </a:r>
            <a:r>
              <a:rPr lang="en-US" altLang="zh-CN" sz="28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AMD</a:t>
            </a:r>
            <a:r>
              <a:rPr lang="en-US" altLang="zh-CN" sz="28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b="1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阿里云达摩院</a:t>
            </a:r>
            <a:r>
              <a:rPr lang="en-US" altLang="zh-CN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和 </a:t>
            </a:r>
            <a:r>
              <a:rPr lang="en-US" altLang="zh-CN" sz="2800" b="1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魔搭社区</a:t>
            </a:r>
            <a:r>
              <a:rPr lang="en-US" altLang="zh-CN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提供了本次演示与交流的宝贵机会</a:t>
            </a:r>
            <a:r>
              <a:rPr lang="en-US" altLang="zh-CN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Shape 2"/>
          <p:cNvSpPr/>
          <p:nvPr>
            <p:custDataLst>
              <p:tags r:id="rId13"/>
            </p:custDataLst>
          </p:nvPr>
        </p:nvSpPr>
        <p:spPr>
          <a:xfrm>
            <a:off x="12431714" y="7106090"/>
            <a:ext cx="10679907" cy="2884687"/>
          </a:xfrm>
          <a:prstGeom prst="roundRect">
            <a:avLst>
              <a:gd name="adj" fmla="val 3082"/>
            </a:avLst>
          </a:prstGeom>
          <a:solidFill>
            <a:srgbClr val="FFFFFF"/>
          </a:solidFill>
          <a:ln w="12700">
            <a:solidFill>
              <a:srgbClr val="D5D5D5"/>
            </a:solidFill>
            <a:miter lim="400000"/>
          </a:ln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Shape 3"/>
          <p:cNvSpPr/>
          <p:nvPr>
            <p:custDataLst>
              <p:tags r:id="rId14"/>
            </p:custDataLst>
          </p:nvPr>
        </p:nvSpPr>
        <p:spPr>
          <a:xfrm>
            <a:off x="12380914" y="7106090"/>
            <a:ext cx="203200" cy="2884687"/>
          </a:xfrm>
          <a:prstGeom prst="roundRect">
            <a:avLst>
              <a:gd name="adj" fmla="val 17188"/>
            </a:avLst>
          </a:prstGeom>
          <a:gradFill>
            <a:gsLst>
              <a:gs pos="0">
                <a:srgbClr val="615CED"/>
              </a:gs>
              <a:gs pos="100000">
                <a:srgbClr val="AF9EFF"/>
              </a:gs>
            </a:gsLst>
            <a:lin ang="5400000" scaled="0"/>
          </a:gradFill>
          <a:ln w="3175">
            <a:miter lim="400000"/>
          </a:ln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Text 4"/>
          <p:cNvSpPr/>
          <p:nvPr>
            <p:custDataLst>
              <p:tags r:id="rId15"/>
            </p:custDataLst>
          </p:nvPr>
        </p:nvSpPr>
        <p:spPr>
          <a:xfrm>
            <a:off x="13012938" y="7534913"/>
            <a:ext cx="4725392" cy="5905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585"/>
              </a:lnSpc>
            </a:pPr>
            <a:r>
              <a:rPr lang="zh-CN" altLang="en-US" sz="3600" b="1" dirty="0">
                <a:solidFill>
                  <a:srgbClr val="284CF9"/>
                </a:solidFill>
                <a:latin typeface="微软雅黑" panose="020B0503020204020204" charset="-122"/>
                <a:ea typeface="微软雅黑" panose="020B0503020204020204" charset="-122"/>
                <a:cs typeface="Crimson Pro Bold" pitchFamily="34" charset="-120"/>
              </a:rPr>
              <a:t>所有支持者</a:t>
            </a:r>
            <a:endParaRPr lang="en-US" sz="3600" b="1" dirty="0">
              <a:solidFill>
                <a:srgbClr val="284CF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 5"/>
          <p:cNvSpPr/>
          <p:nvPr>
            <p:custDataLst>
              <p:tags r:id="rId16"/>
            </p:custDataLst>
          </p:nvPr>
        </p:nvSpPr>
        <p:spPr>
          <a:xfrm>
            <a:off x="13012938" y="8548949"/>
            <a:ext cx="9669860" cy="1209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zh-CN" sz="28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最后，感谢所有关注、支持</a:t>
            </a:r>
            <a:r>
              <a:rPr lang="en-US" altLang="zh-CN" sz="28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FinanceMCP项目的朋友们</a:t>
            </a:r>
            <a:r>
              <a:rPr lang="en-US" altLang="zh-CN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10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3103245"/>
            <a:ext cx="10372725" cy="58293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6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3554710" y="8971915"/>
            <a:ext cx="7432675" cy="12522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https://github.com/guangxiangdebizi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5600" y="8874760"/>
            <a:ext cx="11343640" cy="1189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https://www.linkedin.com/in/xingyu-chen-b5b3b0313/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710" y="3045460"/>
            <a:ext cx="9792970" cy="59264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96000" y="1637030"/>
            <a:ext cx="12192000" cy="892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algn="ctr" defTabSz="825500">
              <a:lnSpc>
                <a:spcPts val="6165"/>
              </a:lnSpc>
              <a:buClrTx/>
              <a:buSzTx/>
              <a:buFontTx/>
            </a:pPr>
            <a:r>
              <a:rPr lang="zh-CN" altLang="en-US" sz="5600" b="1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我的联系</a:t>
            </a:r>
            <a:r>
              <a:rPr lang="zh-CN" altLang="en-US" sz="5600" b="1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方式</a:t>
            </a:r>
            <a:endParaRPr lang="zh-CN" altLang="en-US" sz="5600" b="1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8" grpId="0" bldLvl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模版主标题-方正兰亭粗黑68磅"/>
          <p:cNvSpPr txBox="1"/>
          <p:nvPr/>
        </p:nvSpPr>
        <p:spPr>
          <a:xfrm>
            <a:off x="7874003" y="5278735"/>
            <a:ext cx="8636000" cy="15786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9600" b="1">
                <a:solidFill>
                  <a:srgbClr val="1E64FF"/>
                </a:solidFill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感谢您的关注！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7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/>
            </a:p>
          </p:txBody>
        </p:sp>
        <p:sp>
          <p:nvSpPr>
            <p:cNvPr id="8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399655" y="9168765"/>
            <a:ext cx="8671560" cy="549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我的邮箱：</a:t>
            </a:r>
            <a:r>
              <a:rPr lang="en-US" altLang="zh-CN" sz="320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guangxiangdebizi@gmail.com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"/>
          <p:cNvSpPr/>
          <p:nvPr/>
        </p:nvSpPr>
        <p:spPr>
          <a:xfrm>
            <a:off x="2787650" y="2921000"/>
            <a:ext cx="18808700" cy="8636000"/>
          </a:xfrm>
          <a:prstGeom prst="roundRect">
            <a:avLst>
              <a:gd name="adj" fmla="val 2206"/>
            </a:avLst>
          </a:prstGeom>
          <a:solidFill>
            <a:srgbClr val="FFFFFF"/>
          </a:solidFill>
          <a:ln w="127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CONTENT"/>
          <p:cNvSpPr txBox="1"/>
          <p:nvPr/>
        </p:nvSpPr>
        <p:spPr>
          <a:xfrm>
            <a:off x="3221322" y="3941822"/>
            <a:ext cx="3077766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4800" b="1">
                <a:solidFill>
                  <a:srgbClr val="1E64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目录"/>
          <p:cNvSpPr txBox="1"/>
          <p:nvPr/>
        </p:nvSpPr>
        <p:spPr>
          <a:xfrm>
            <a:off x="3221322" y="4853919"/>
            <a:ext cx="1436291" cy="9028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5200">
                <a:solidFill>
                  <a:srgbClr val="00BD63"/>
                </a:solidFill>
              </a:defRPr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请添加大章节标题内容-方正兰亭粗黑36磅"/>
          <p:cNvSpPr txBox="1"/>
          <p:nvPr/>
        </p:nvSpPr>
        <p:spPr>
          <a:xfrm>
            <a:off x="7701761" y="3835486"/>
            <a:ext cx="1949252" cy="7110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600" b="1">
                <a:solidFill>
                  <a:srgbClr val="1E64FF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项目概述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请添加大章节副标题内容-方正兰亭准黑24磅"/>
          <p:cNvSpPr txBox="1"/>
          <p:nvPr/>
        </p:nvSpPr>
        <p:spPr>
          <a:xfrm>
            <a:off x="7701761" y="4421084"/>
            <a:ext cx="5071901" cy="6320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lnSpc>
                <a:spcPct val="150000"/>
              </a:lnSpc>
              <a:defRPr>
                <a:solidFill>
                  <a:srgbClr val="929292"/>
                </a:solidFill>
              </a:defRPr>
            </a:lvl1pPr>
          </a:lstStyle>
          <a:p>
            <a:r>
              <a:rPr 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FinanceMCP</a:t>
            </a:r>
            <a:r>
              <a:rPr lang="zh-CN" altLang="en-US" sz="2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的核心功能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与优势。</a:t>
            </a:r>
            <a:endParaRPr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9" name="01"/>
          <p:cNvSpPr txBox="1"/>
          <p:nvPr/>
        </p:nvSpPr>
        <p:spPr>
          <a:xfrm>
            <a:off x="6865975" y="3909333"/>
            <a:ext cx="651099" cy="6319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3800" b="1">
                <a:solidFill>
                  <a:srgbClr val="FF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请添加大章节标题内容-方正兰亭粗黑36磅"/>
          <p:cNvSpPr txBox="1"/>
          <p:nvPr/>
        </p:nvSpPr>
        <p:spPr>
          <a:xfrm>
            <a:off x="7701761" y="5782819"/>
            <a:ext cx="1949252" cy="7110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600" b="1">
                <a:solidFill>
                  <a:srgbClr val="1E64FF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核心特色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请添加大章节副标题内容-方正兰亭准黑24磅"/>
          <p:cNvSpPr txBox="1"/>
          <p:nvPr/>
        </p:nvSpPr>
        <p:spPr>
          <a:xfrm>
            <a:off x="7701760" y="6598450"/>
            <a:ext cx="5437386" cy="4360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lnSpc>
                <a:spcPct val="150000"/>
              </a:lnSpc>
              <a:defRPr>
                <a:solidFill>
                  <a:srgbClr val="929292"/>
                </a:solidFill>
              </a:defRPr>
            </a:lvl1pPr>
          </a:lstStyle>
          <a:p>
            <a:pPr>
              <a:lnSpc>
                <a:spcPts val="2550"/>
              </a:lnSpc>
            </a:pP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</a:rPr>
              <a:t>智能技术指标系统与全面市场覆盖。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02"/>
          <p:cNvSpPr txBox="1"/>
          <p:nvPr/>
        </p:nvSpPr>
        <p:spPr>
          <a:xfrm>
            <a:off x="6865975" y="5828939"/>
            <a:ext cx="644407" cy="6873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3800" b="1">
                <a:solidFill>
                  <a:srgbClr val="FF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请添加大章节标题内容-方正兰亭粗黑36磅"/>
          <p:cNvSpPr txBox="1"/>
          <p:nvPr/>
        </p:nvSpPr>
        <p:spPr>
          <a:xfrm>
            <a:off x="7701761" y="7702762"/>
            <a:ext cx="4216400" cy="765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600" b="1">
                <a:solidFill>
                  <a:srgbClr val="1E64FF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技术亮点与技术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请添加大章节副标题内容-方正兰亭准黑24磅"/>
          <p:cNvSpPr txBox="1"/>
          <p:nvPr/>
        </p:nvSpPr>
        <p:spPr>
          <a:xfrm>
            <a:off x="7701760" y="8334801"/>
            <a:ext cx="3770263" cy="6320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lnSpc>
                <a:spcPct val="150000"/>
              </a:lnSpc>
              <a:defRPr>
                <a:solidFill>
                  <a:srgbClr val="929292"/>
                </a:solidFill>
              </a:defRPr>
            </a:lvl1pPr>
          </a:lstStyle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</a:rPr>
              <a:t>智能引擎与高性能优化。</a:t>
            </a:r>
            <a:endParaRPr lang="en-US" altLang="zh-CN" sz="2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请添加大章节标题内容-方正兰亭粗黑36磅"/>
          <p:cNvSpPr txBox="1"/>
          <p:nvPr/>
        </p:nvSpPr>
        <p:spPr>
          <a:xfrm>
            <a:off x="7701761" y="9677487"/>
            <a:ext cx="1949252" cy="7110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600" b="1">
                <a:solidFill>
                  <a:srgbClr val="1E64FF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本地部署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请添加大章节副标题内容-方正兰亭准黑24磅"/>
          <p:cNvSpPr txBox="1"/>
          <p:nvPr/>
        </p:nvSpPr>
        <p:spPr>
          <a:xfrm>
            <a:off x="7701760" y="10456994"/>
            <a:ext cx="3436838" cy="4360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lnSpc>
                <a:spcPct val="150000"/>
              </a:lnSpc>
              <a:defRPr>
                <a:solidFill>
                  <a:srgbClr val="929292"/>
                </a:solidFill>
              </a:defRPr>
            </a:lvl1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</a:rPr>
              <a:t>环境要求与安装步骤。</a:t>
            </a:r>
            <a:endParaRPr lang="en-US" altLang="zh-CN" sz="2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9" name="成组"/>
          <p:cNvGrpSpPr/>
          <p:nvPr/>
        </p:nvGrpSpPr>
        <p:grpSpPr>
          <a:xfrm>
            <a:off x="6865973" y="5630332"/>
            <a:ext cx="13917577" cy="3894668"/>
            <a:chOff x="0" y="0"/>
            <a:chExt cx="11460340" cy="3894667"/>
          </a:xfrm>
        </p:grpSpPr>
        <p:sp>
          <p:nvSpPr>
            <p:cNvPr id="70" name="线条"/>
            <p:cNvSpPr/>
            <p:nvPr/>
          </p:nvSpPr>
          <p:spPr>
            <a:xfrm>
              <a:off x="0" y="0"/>
              <a:ext cx="11460341" cy="0"/>
            </a:xfrm>
            <a:prstGeom prst="line">
              <a:avLst/>
            </a:prstGeom>
            <a:noFill/>
            <a:ln w="12700" cap="flat">
              <a:solidFill>
                <a:srgbClr val="D5D5D5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线条"/>
            <p:cNvSpPr/>
            <p:nvPr/>
          </p:nvSpPr>
          <p:spPr>
            <a:xfrm>
              <a:off x="0" y="1947333"/>
              <a:ext cx="11460341" cy="1"/>
            </a:xfrm>
            <a:prstGeom prst="line">
              <a:avLst/>
            </a:prstGeom>
            <a:noFill/>
            <a:ln w="12700" cap="flat">
              <a:solidFill>
                <a:srgbClr val="D5D5D5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线条"/>
            <p:cNvSpPr/>
            <p:nvPr/>
          </p:nvSpPr>
          <p:spPr>
            <a:xfrm>
              <a:off x="0" y="3894667"/>
              <a:ext cx="11460341" cy="1"/>
            </a:xfrm>
            <a:prstGeom prst="line">
              <a:avLst/>
            </a:prstGeom>
            <a:noFill/>
            <a:ln w="12700" cap="flat">
              <a:solidFill>
                <a:srgbClr val="D5D5D5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5" name="请添加大章节标题内容-方正兰亭粗黑36磅"/>
          <p:cNvSpPr txBox="1"/>
          <p:nvPr/>
        </p:nvSpPr>
        <p:spPr>
          <a:xfrm>
            <a:off x="14561974" y="3835486"/>
            <a:ext cx="2410916" cy="7110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600" b="1">
                <a:solidFill>
                  <a:srgbClr val="1E64FF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公共云服务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请添加大章节副标题内容-方正兰亭准黑24磅"/>
          <p:cNvSpPr txBox="1"/>
          <p:nvPr/>
        </p:nvSpPr>
        <p:spPr>
          <a:xfrm>
            <a:off x="14561974" y="4617099"/>
            <a:ext cx="4539704" cy="4360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lnSpc>
                <a:spcPct val="150000"/>
              </a:lnSpc>
              <a:defRPr>
                <a:solidFill>
                  <a:srgbClr val="929292"/>
                </a:solidFill>
              </a:defRPr>
            </a:lvl1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免费在线体验及Claude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配置。</a:t>
            </a:r>
            <a:endParaRPr lang="en-US" altLang="zh-CN"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7" name="01"/>
          <p:cNvSpPr txBox="1"/>
          <p:nvPr/>
        </p:nvSpPr>
        <p:spPr>
          <a:xfrm>
            <a:off x="13726188" y="3881606"/>
            <a:ext cx="644407" cy="6873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3800" b="1">
                <a:solidFill>
                  <a:srgbClr val="FF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请添加大章节标题内容-方正兰亭粗黑36磅"/>
          <p:cNvSpPr txBox="1"/>
          <p:nvPr/>
        </p:nvSpPr>
        <p:spPr>
          <a:xfrm>
            <a:off x="14561974" y="5755428"/>
            <a:ext cx="1930400" cy="765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600" b="1">
                <a:solidFill>
                  <a:srgbClr val="1E64FF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工具概览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请添加大章节副标题内容-方正兰亭准黑24磅"/>
          <p:cNvSpPr txBox="1"/>
          <p:nvPr/>
        </p:nvSpPr>
        <p:spPr>
          <a:xfrm>
            <a:off x="14561973" y="6402434"/>
            <a:ext cx="5405326" cy="6320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lnSpc>
                <a:spcPct val="150000"/>
              </a:lnSpc>
              <a:defRPr>
                <a:solidFill>
                  <a:srgbClr val="929292"/>
                </a:solidFill>
              </a:defRPr>
            </a:lvl1pPr>
          </a:lstStyle>
          <a:p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FinanceMCP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提供的各项金融工具。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0" name="02"/>
          <p:cNvSpPr txBox="1"/>
          <p:nvPr/>
        </p:nvSpPr>
        <p:spPr>
          <a:xfrm>
            <a:off x="13726188" y="5828939"/>
            <a:ext cx="644407" cy="6873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3800" b="1">
                <a:solidFill>
                  <a:srgbClr val="FF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" name="请添加大章节标题内容-方正兰亭粗黑36磅"/>
          <p:cNvSpPr txBox="1"/>
          <p:nvPr/>
        </p:nvSpPr>
        <p:spPr>
          <a:xfrm>
            <a:off x="14561974" y="7730153"/>
            <a:ext cx="3334246" cy="7110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600" b="1">
                <a:solidFill>
                  <a:srgbClr val="1E64FF"/>
                </a:solidFill>
              </a:defRPr>
            </a:lvl1pPr>
          </a:lstStyle>
          <a:p>
            <a:pPr indent="0"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快速开始与示例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请添加大章节副标题内容-方正兰亭准黑24磅"/>
          <p:cNvSpPr txBox="1"/>
          <p:nvPr/>
        </p:nvSpPr>
        <p:spPr>
          <a:xfrm>
            <a:off x="14561973" y="8515105"/>
            <a:ext cx="5129609" cy="4381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lnSpc>
                <a:spcPct val="150000"/>
              </a:lnSpc>
              <a:defRPr>
                <a:solidFill>
                  <a:srgbClr val="929292"/>
                </a:solidFill>
              </a:defRPr>
            </a:lvl1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</a:rPr>
              <a:t>如何配置和使用，以及查询示例</a:t>
            </a:r>
            <a:r>
              <a:rPr lang="en-US" altLang="zh-CN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-120"/>
              </a:rPr>
              <a:t>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请添加大章节标题内容-方正兰亭粗黑36磅"/>
          <p:cNvSpPr txBox="1"/>
          <p:nvPr/>
        </p:nvSpPr>
        <p:spPr>
          <a:xfrm>
            <a:off x="14561974" y="9650096"/>
            <a:ext cx="2844800" cy="765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600" b="1">
                <a:solidFill>
                  <a:srgbClr val="1E64FF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使用效果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演示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请添加大章节副标题内容-方正兰亭准黑24磅"/>
          <p:cNvSpPr txBox="1"/>
          <p:nvPr/>
        </p:nvSpPr>
        <p:spPr>
          <a:xfrm>
            <a:off x="14561973" y="10459101"/>
            <a:ext cx="5216172" cy="4360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lnSpc>
                <a:spcPct val="150000"/>
              </a:lnSpc>
              <a:defRPr>
                <a:solidFill>
                  <a:srgbClr val="929292"/>
                </a:solidFill>
              </a:defRPr>
            </a:lvl1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分钟K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线、CSI</a:t>
            </a: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指数、美港股分析。</a:t>
            </a:r>
            <a:endParaRPr lang="en-US" altLang="zh-CN"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7" name="02"/>
          <p:cNvSpPr txBox="1"/>
          <p:nvPr/>
        </p:nvSpPr>
        <p:spPr>
          <a:xfrm>
            <a:off x="6865975" y="7772502"/>
            <a:ext cx="644407" cy="6873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3800" b="1">
                <a:solidFill>
                  <a:srgbClr val="FF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02"/>
          <p:cNvSpPr txBox="1"/>
          <p:nvPr/>
        </p:nvSpPr>
        <p:spPr>
          <a:xfrm>
            <a:off x="6865975" y="9700786"/>
            <a:ext cx="644407" cy="6873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3800" b="1">
                <a:solidFill>
                  <a:srgbClr val="FF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07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" name="02"/>
          <p:cNvSpPr txBox="1"/>
          <p:nvPr/>
        </p:nvSpPr>
        <p:spPr>
          <a:xfrm>
            <a:off x="13771494" y="7772502"/>
            <a:ext cx="644407" cy="6873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3800" b="1">
                <a:solidFill>
                  <a:srgbClr val="FF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02"/>
          <p:cNvSpPr txBox="1"/>
          <p:nvPr/>
        </p:nvSpPr>
        <p:spPr>
          <a:xfrm>
            <a:off x="13771494" y="9719836"/>
            <a:ext cx="644407" cy="6873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3800" b="1">
                <a:solidFill>
                  <a:srgbClr val="FF8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08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877359" y="621613"/>
            <a:ext cx="6172455" cy="606782"/>
            <a:chOff x="3877359" y="621613"/>
            <a:chExt cx="6172455" cy="606782"/>
          </a:xfrm>
        </p:grpSpPr>
        <p:sp>
          <p:nvSpPr>
            <p:cNvPr id="14" name="形状"/>
            <p:cNvSpPr/>
            <p:nvPr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形状"/>
            <p:cNvSpPr/>
            <p:nvPr/>
          </p:nvSpPr>
          <p:spPr>
            <a:xfrm>
              <a:off x="710182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328" b="-45968"/>
            <a:stretch>
              <a:fillRect/>
            </a:stretch>
          </p:blipFill>
          <p:spPr>
            <a:xfrm>
              <a:off x="4539287" y="625537"/>
              <a:ext cx="2618196" cy="60285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14" t="1" r="-13197" b="-43594"/>
            <a:stretch>
              <a:fillRect/>
            </a:stretch>
          </p:blipFill>
          <p:spPr>
            <a:xfrm>
              <a:off x="7431618" y="621613"/>
              <a:ext cx="2618196" cy="602858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10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" name="请填写大标题-方正兰亭粗黑60磅-限制一行"/>
          <p:cNvSpPr txBox="1"/>
          <p:nvPr/>
        </p:nvSpPr>
        <p:spPr>
          <a:xfrm>
            <a:off x="8125015" y="1247297"/>
            <a:ext cx="8135240" cy="9852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pPr algn="ctr">
              <a:lnSpc>
                <a:spcPts val="7415"/>
              </a:lnSpc>
            </a:pPr>
            <a:r>
              <a:rPr lang="en-US" altLang="zh-CN" sz="5600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FinanceMCP</a:t>
            </a:r>
            <a:r>
              <a:rPr lang="en-US" altLang="zh-CN" sz="5600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：项目概述</a:t>
            </a:r>
            <a:endParaRPr lang="en-US" altLang="zh-CN" sz="5600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"/>
          <p:cNvSpPr/>
          <p:nvPr/>
        </p:nvSpPr>
        <p:spPr>
          <a:xfrm>
            <a:off x="1322705" y="2706370"/>
            <a:ext cx="21416645" cy="10339070"/>
          </a:xfrm>
          <a:prstGeom prst="roundRect">
            <a:avLst>
              <a:gd name="adj" fmla="val 1253"/>
            </a:avLst>
          </a:prstGeom>
          <a:solidFill>
            <a:srgbClr val="FFFFFF"/>
          </a:solidFill>
          <a:ln w="12700">
            <a:solidFill>
              <a:srgbClr val="9292FF"/>
            </a:solidFill>
            <a:miter lim="400000"/>
          </a:ln>
          <a:effectLst/>
        </p:spPr>
        <p:txBody>
          <a:bodyPr lIns="50800" tIns="50800" rIns="50800" bIns="50800" anchor="ctr"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63420" y="2706370"/>
            <a:ext cx="20775930" cy="103625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60" y="3737610"/>
            <a:ext cx="21290915" cy="8178165"/>
          </a:xfrm>
          <a:prstGeom prst="rect">
            <a:avLst/>
          </a:prstGeom>
        </p:spPr>
      </p:pic>
      <p:sp>
        <p:nvSpPr>
          <p:cNvPr id="2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"/>
          <p:cNvSpPr/>
          <p:nvPr/>
        </p:nvSpPr>
        <p:spPr>
          <a:xfrm>
            <a:off x="1322705" y="2706370"/>
            <a:ext cx="21416645" cy="10339070"/>
          </a:xfrm>
          <a:prstGeom prst="roundRect">
            <a:avLst>
              <a:gd name="adj" fmla="val 1253"/>
            </a:avLst>
          </a:prstGeom>
          <a:solidFill>
            <a:srgbClr val="FFFFFF"/>
          </a:solidFill>
          <a:ln w="12700">
            <a:solidFill>
              <a:srgbClr val="9292FF"/>
            </a:solidFill>
            <a:miter lim="400000"/>
          </a:ln>
          <a:effectLst/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22705" y="2996565"/>
            <a:ext cx="21737955" cy="4866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15"/>
              </a:lnSpc>
            </a:pPr>
            <a:r>
              <a:rPr lang="en-US" dirty="0">
                <a:solidFill>
                  <a:srgbClr val="0557FF"/>
                </a:solidFill>
                <a:latin typeface="Arial" panose="020B0604020202020204" pitchFamily="34" charset="0"/>
                <a:ea typeface="Open Sans" panose="020B0606030504020204" pitchFamily="34" charset="-122"/>
                <a:cs typeface="Arial" panose="020B0604020202020204" pitchFamily="34" charset="0"/>
              </a:rPr>
              <a:t>FinanceMCP</a:t>
            </a:r>
            <a:r>
              <a:rPr lang="en-US" dirty="0">
                <a:solidFill>
                  <a:srgbClr val="0557FF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是一个金融领域相关的MCP</a:t>
            </a:r>
            <a:endParaRPr lang="en-US" dirty="0">
              <a:solidFill>
                <a:srgbClr val="0557FF"/>
              </a:solidFill>
              <a:latin typeface="微软雅黑" panose="020B0503020204020204" charset="-122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algn="ctr">
              <a:lnSpc>
                <a:spcPts val="5915"/>
              </a:lnSpc>
            </a:pPr>
            <a:r>
              <a:rPr lang="zh-CN" altLang="en-US" dirty="0">
                <a:solidFill>
                  <a:srgbClr val="0557FF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现阶段</a:t>
            </a:r>
            <a:r>
              <a:rPr lang="en-US" dirty="0">
                <a:solidFill>
                  <a:srgbClr val="0557FF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通过集成</a:t>
            </a:r>
            <a:r>
              <a:rPr lang="en-US" dirty="0">
                <a:solidFill>
                  <a:srgbClr val="0557FF"/>
                </a:solidFill>
                <a:latin typeface="Arial" panose="020B0604020202020204" pitchFamily="34" charset="0"/>
                <a:ea typeface="Open Sans" panose="020B0606030504020204" pitchFamily="34" charset="-122"/>
                <a:cs typeface="Arial" panose="020B0604020202020204" pitchFamily="34" charset="0"/>
              </a:rPr>
              <a:t>Tushare API</a:t>
            </a:r>
            <a:r>
              <a:rPr lang="zh-CN" altLang="en-US" dirty="0">
                <a:solidFill>
                  <a:srgbClr val="0557FF"/>
                </a:solidFill>
                <a:latin typeface="Arial" panose="020B0604020202020204" pitchFamily="34" charset="0"/>
                <a:ea typeface="Open Sans" panose="020B0606030504020204" pitchFamily="34" charset="-122"/>
                <a:cs typeface="Arial" panose="020B0604020202020204" pitchFamily="34" charset="0"/>
              </a:rPr>
              <a:t>和</a:t>
            </a:r>
            <a:r>
              <a:rPr lang="en-US" dirty="0">
                <a:solidFill>
                  <a:srgbClr val="0557FF"/>
                </a:solidFill>
                <a:latin typeface="Arial" panose="020B0604020202020204" pitchFamily="34" charset="0"/>
                <a:ea typeface="Open Sans" panose="020B0606030504020204" pitchFamily="34" charset="-122"/>
                <a:cs typeface="Arial" panose="020B0604020202020204" pitchFamily="34" charset="0"/>
              </a:rPr>
              <a:t>Binance API</a:t>
            </a:r>
            <a:endParaRPr lang="en-US" dirty="0">
              <a:solidFill>
                <a:srgbClr val="0557FF"/>
              </a:solidFill>
              <a:latin typeface="微软雅黑" panose="020B0503020204020204" charset="-122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algn="ctr">
              <a:lnSpc>
                <a:spcPts val="5915"/>
              </a:lnSpc>
            </a:pPr>
            <a:r>
              <a:rPr lang="en-US" dirty="0">
                <a:solidFill>
                  <a:srgbClr val="0557FF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为语言模型（如Qwen3</a:t>
            </a:r>
            <a:r>
              <a:rPr lang="zh-CN" altLang="en-US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、</a:t>
            </a:r>
            <a:r>
              <a:rPr lang="en-US" altLang="zh-CN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GPT-5</a:t>
            </a:r>
            <a:r>
              <a:rPr lang="zh-CN" altLang="en-US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、</a:t>
            </a:r>
            <a:r>
              <a:rPr lang="en-US" altLang="zh-CN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Claude-4-sonnet</a:t>
            </a:r>
            <a:r>
              <a:rPr lang="zh-CN" altLang="en-US" dirty="0">
                <a:solidFill>
                  <a:srgbClr val="0557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rgbClr val="0557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DeepSeek-V3.1</a:t>
            </a:r>
            <a:r>
              <a:rPr lang="zh-CN" altLang="en-US" dirty="0">
                <a:solidFill>
                  <a:srgbClr val="0557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等</a:t>
            </a:r>
            <a:r>
              <a:rPr lang="en-US" dirty="0">
                <a:solidFill>
                  <a:srgbClr val="0557FF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）提供全面的实时金融数据访问能力</a:t>
            </a:r>
            <a:endParaRPr lang="en-US" dirty="0">
              <a:solidFill>
                <a:srgbClr val="0557FF"/>
              </a:solidFill>
              <a:latin typeface="微软雅黑" panose="020B0503020204020204" charset="-122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algn="ctr">
              <a:lnSpc>
                <a:spcPts val="5915"/>
              </a:lnSpc>
            </a:pPr>
            <a:r>
              <a:rPr lang="zh-CN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项目目前</a:t>
            </a:r>
            <a:r>
              <a:rPr lang="zh-CN" b="1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开源</a:t>
            </a:r>
            <a:r>
              <a:rPr lang="zh-CN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部署在了</a:t>
            </a:r>
            <a:r>
              <a:rPr lang="en-US" altLang="zh-CN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ModelScope</a:t>
            </a:r>
            <a:r>
              <a:rPr lang="zh-CN" altLang="en-US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、</a:t>
            </a:r>
            <a:r>
              <a:rPr lang="en-US" altLang="zh-CN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GitHub</a:t>
            </a:r>
            <a:r>
              <a:rPr lang="zh-CN" altLang="en-US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、</a:t>
            </a:r>
            <a:r>
              <a:rPr lang="en-US" altLang="zh-CN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NPM</a:t>
            </a:r>
            <a:r>
              <a:rPr lang="zh-CN" altLang="en-US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等</a:t>
            </a:r>
            <a:r>
              <a:rPr lang="zh-CN" altLang="en-US" dirty="0">
                <a:solidFill>
                  <a:srgbClr val="0557FF"/>
                </a:solidFill>
                <a:latin typeface="微软雅黑" panose="020B0503020204020204" charset="-122"/>
                <a:ea typeface="宋体" panose="02010600030101010101" pitchFamily="2" charset="-122"/>
                <a:cs typeface="Open Sans" panose="020B0606030504020204" pitchFamily="34" charset="-120"/>
              </a:rPr>
              <a:t>开源社区平台上</a:t>
            </a:r>
            <a:endParaRPr lang="en-US" dirty="0">
              <a:solidFill>
                <a:srgbClr val="0557FF"/>
              </a:solidFill>
              <a:latin typeface="微软雅黑" panose="020B0503020204020204" charset="-122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algn="ctr">
              <a:lnSpc>
                <a:spcPts val="5915"/>
              </a:lnSpc>
            </a:pPr>
            <a:endParaRPr lang="en-US" dirty="0">
              <a:solidFill>
                <a:srgbClr val="055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请填写大标题-方正兰亭粗黑60磅-限制一行"/>
          <p:cNvSpPr txBox="1"/>
          <p:nvPr/>
        </p:nvSpPr>
        <p:spPr>
          <a:xfrm>
            <a:off x="8125015" y="1247297"/>
            <a:ext cx="8135240" cy="9852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pPr algn="ctr">
              <a:lnSpc>
                <a:spcPts val="7415"/>
              </a:lnSpc>
            </a:pPr>
            <a:r>
              <a:rPr lang="en-US" altLang="zh-CN" sz="5600" dirty="0">
                <a:solidFill>
                  <a:srgbClr val="1E64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FinanceMCP</a:t>
            </a:r>
            <a:r>
              <a:rPr lang="en-US" altLang="zh-CN" sz="5600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</a:rPr>
              <a:t>：项目概述</a:t>
            </a:r>
            <a:endParaRPr lang="en-US" altLang="zh-CN" sz="5600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10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/>
            </a:p>
          </p:txBody>
        </p:sp>
        <p:sp>
          <p:nvSpPr>
            <p:cNvPr id="11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70" y="5978525"/>
            <a:ext cx="6419215" cy="31794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845" y="9366885"/>
            <a:ext cx="9754235" cy="33496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0225" y="7862570"/>
            <a:ext cx="532447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8225" y="6986270"/>
            <a:ext cx="9062085" cy="1034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0720" y="10469880"/>
            <a:ext cx="5173980" cy="1987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"/>
          <p:cNvSpPr/>
          <p:nvPr/>
        </p:nvSpPr>
        <p:spPr>
          <a:xfrm>
            <a:off x="1673225" y="3088640"/>
            <a:ext cx="21391880" cy="9100820"/>
          </a:xfrm>
          <a:prstGeom prst="roundRect">
            <a:avLst>
              <a:gd name="adj" fmla="val 2393"/>
            </a:avLst>
          </a:prstGeom>
          <a:solidFill>
            <a:srgbClr val="FFFFFF"/>
          </a:solidFill>
          <a:ln w="127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D5D5D5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15617825" y="4645660"/>
            <a:ext cx="5452110" cy="77470"/>
          </a:xfrm>
          <a:prstGeom prst="roundRect">
            <a:avLst>
              <a:gd name="adj" fmla="val 50000"/>
            </a:avLst>
          </a:prstGeom>
          <a:gradFill>
            <a:gsLst>
              <a:gs pos="1044">
                <a:srgbClr val="227FFF">
                  <a:alpha val="1034"/>
                </a:srgbClr>
              </a:gs>
              <a:gs pos="48170">
                <a:srgbClr val="047EFA">
                  <a:alpha val="64835"/>
                </a:srgbClr>
              </a:gs>
              <a:gs pos="100000">
                <a:srgbClr val="2280F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316480">
              <a:defRPr sz="2200">
                <a:solidFill>
                  <a:srgbClr val="6281E3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"/>
          <p:cNvSpPr/>
          <p:nvPr/>
        </p:nvSpPr>
        <p:spPr>
          <a:xfrm>
            <a:off x="15617825" y="5874385"/>
            <a:ext cx="5452110" cy="77470"/>
          </a:xfrm>
          <a:prstGeom prst="roundRect">
            <a:avLst>
              <a:gd name="adj" fmla="val 50000"/>
            </a:avLst>
          </a:prstGeom>
          <a:gradFill>
            <a:gsLst>
              <a:gs pos="1044">
                <a:srgbClr val="227FFF">
                  <a:alpha val="1034"/>
                </a:srgbClr>
              </a:gs>
              <a:gs pos="48170">
                <a:srgbClr val="047EFA">
                  <a:alpha val="64835"/>
                </a:srgbClr>
              </a:gs>
              <a:gs pos="100000">
                <a:srgbClr val="2280F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316480">
              <a:defRPr sz="2200">
                <a:solidFill>
                  <a:srgbClr val="6281E3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3215640" y="5090160"/>
            <a:ext cx="12295505" cy="501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415"/>
              </a:lnSpc>
            </a:pPr>
            <a:r>
              <a:rPr lang="en-US" sz="32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访问 </a:t>
            </a:r>
            <a:r>
              <a:rPr lang="en-US" sz="3200" u="sng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http://106.14.205.176:3090/</a:t>
            </a:r>
            <a:endParaRPr lang="en-US" sz="3200" dirty="0">
              <a:solidFill>
                <a:srgbClr val="0557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295015" y="6296660"/>
            <a:ext cx="6918325" cy="501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360045">
              <a:lnSpc>
                <a:spcPts val="3415"/>
              </a:lnSpc>
              <a:buSzPct val="100000"/>
              <a:buChar char="•"/>
            </a:pPr>
            <a:r>
              <a:rPr lang="en-US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-120"/>
              </a:rPr>
              <a:t>零配置体验：打开网页即用</a:t>
            </a:r>
            <a:endParaRPr lang="en-US" sz="2800" dirty="0">
              <a:solidFill>
                <a:srgbClr val="443728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295015" y="6981190"/>
            <a:ext cx="6918325" cy="501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360045">
              <a:lnSpc>
                <a:spcPts val="3415"/>
              </a:lnSpc>
              <a:buSzPct val="100000"/>
              <a:buChar char="•"/>
            </a:pPr>
            <a:r>
              <a:rPr lang="en-US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集成大模型：直接与AI助手对话</a:t>
            </a:r>
            <a:endParaRPr lang="en-US" sz="2800" dirty="0">
              <a:solidFill>
                <a:srgbClr val="44372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3295015" y="7665085"/>
            <a:ext cx="6918325" cy="501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360045">
              <a:lnSpc>
                <a:spcPts val="3415"/>
              </a:lnSpc>
              <a:buSzPct val="100000"/>
              <a:buChar char="•"/>
            </a:pPr>
            <a:r>
              <a:rPr lang="en-US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-120"/>
              </a:rPr>
              <a:t>智能交互：自然语言提问</a:t>
            </a:r>
            <a:endParaRPr lang="en-US" sz="2800" dirty="0">
              <a:solidFill>
                <a:srgbClr val="443728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295015" y="8357870"/>
            <a:ext cx="6918325" cy="501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571500" indent="-360045">
              <a:lnSpc>
                <a:spcPts val="3415"/>
              </a:lnSpc>
              <a:buSzPct val="100000"/>
              <a:buChar char="•"/>
            </a:pPr>
            <a:r>
              <a:rPr lang="en-US" sz="28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-120"/>
              </a:rPr>
              <a:t>多端适配：支持电脑、手机、平板</a:t>
            </a:r>
            <a:endParaRPr lang="en-US" sz="2800" dirty="0">
              <a:solidFill>
                <a:srgbClr val="443728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2066925" y="9618345"/>
            <a:ext cx="9657715" cy="1345565"/>
          </a:xfrm>
          <a:prstGeom prst="roundRect">
            <a:avLst>
              <a:gd name="adj" fmla="val 9782"/>
            </a:avLst>
          </a:prstGeom>
          <a:solidFill>
            <a:srgbClr val="EFEFFF"/>
          </a:solidFill>
          <a:ln w="12700">
            <a:miter lim="400000"/>
          </a:ln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9263" y="14565842"/>
            <a:ext cx="346075" cy="27682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248535" y="10033635"/>
            <a:ext cx="9294495" cy="5156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3415"/>
              </a:lnSpc>
            </a:pPr>
            <a:r>
              <a:rPr lang="en-US" sz="2165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⚠️ </a:t>
            </a:r>
            <a:r>
              <a:rPr lang="en-US" sz="2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服务说明: 这是个人小服务器，请合理使用，勿攻击滥用。</a:t>
            </a:r>
            <a:endParaRPr lang="en-US"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请填写大标题-方正兰亭粗黑60磅-限制一行"/>
          <p:cNvSpPr txBox="1"/>
          <p:nvPr/>
        </p:nvSpPr>
        <p:spPr>
          <a:xfrm>
            <a:off x="8549986" y="1247297"/>
            <a:ext cx="7284045" cy="9852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pPr algn="ctr">
              <a:lnSpc>
                <a:spcPts val="7415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公共云服务：免费体验</a:t>
            </a:r>
            <a:endParaRPr lang="zh-CN" altLang="en-US" sz="5600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请添加标题文字内容"/>
          <p:cNvSpPr txBox="1"/>
          <p:nvPr/>
        </p:nvSpPr>
        <p:spPr>
          <a:xfrm>
            <a:off x="3653155" y="4196080"/>
            <a:ext cx="3935730" cy="8045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noAutofit/>
          </a:bodyPr>
          <a:lstStyle>
            <a:lvl1pPr>
              <a:lnSpc>
                <a:spcPct val="120000"/>
              </a:lnSpc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sz="36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lang="zh-CN" altLang="en-US" sz="36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在线体验版</a:t>
            </a:r>
            <a:endParaRPr sz="3600" dirty="0">
              <a:solidFill>
                <a:srgbClr val="0557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17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005" y="4240530"/>
            <a:ext cx="9857740" cy="67233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7665" y="3705860"/>
            <a:ext cx="10593070" cy="7488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请填写大标题-方正兰亭粗黑60磅-限制一行"/>
          <p:cNvSpPr txBox="1"/>
          <p:nvPr/>
        </p:nvSpPr>
        <p:spPr>
          <a:xfrm>
            <a:off x="9108624" y="1293813"/>
            <a:ext cx="6104890" cy="8921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pPr>
              <a:lnSpc>
                <a:spcPts val="6165"/>
              </a:lnSpc>
            </a:pPr>
            <a:r>
              <a:rPr lang="en-US" altLang="zh-CN" sz="5600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Claude桌面版配置</a:t>
            </a:r>
            <a:endParaRPr lang="en-US" altLang="zh-CN" sz="5600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rot="16200000">
            <a:off x="10876534" y="-5691700"/>
            <a:ext cx="2566223" cy="19510765"/>
            <a:chOff x="2860874" y="3612695"/>
            <a:chExt cx="6159427" cy="19510765"/>
          </a:xfrm>
        </p:grpSpPr>
        <p:sp>
          <p:nvSpPr>
            <p:cNvPr id="3" name="Shape 1"/>
            <p:cNvSpPr/>
            <p:nvPr/>
          </p:nvSpPr>
          <p:spPr>
            <a:xfrm>
              <a:off x="2860874" y="3645389"/>
              <a:ext cx="6159426" cy="19478071"/>
            </a:xfrm>
            <a:prstGeom prst="roundRect">
              <a:avLst>
                <a:gd name="adj" fmla="val 2548"/>
              </a:avLst>
            </a:prstGeom>
            <a:solidFill>
              <a:srgbClr val="FFFCFA"/>
            </a:solidFill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Shape 2"/>
            <p:cNvSpPr/>
            <p:nvPr/>
          </p:nvSpPr>
          <p:spPr>
            <a:xfrm>
              <a:off x="2860874" y="3612695"/>
              <a:ext cx="6159427" cy="460531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615CED"/>
                </a:gs>
                <a:gs pos="100000">
                  <a:srgbClr val="AF9EFF"/>
                </a:gs>
              </a:gsLst>
              <a:lin ang="10842750"/>
            </a:gradFill>
            <a:ln w="3175">
              <a:miter lim="400000"/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868360" y="3418236"/>
            <a:ext cx="1294577" cy="1294577"/>
            <a:chOff x="5532943" y="2914204"/>
            <a:chExt cx="815115" cy="815115"/>
          </a:xfrm>
        </p:grpSpPr>
        <p:sp>
          <p:nvSpPr>
            <p:cNvPr id="5" name="Shape 3"/>
            <p:cNvSpPr/>
            <p:nvPr/>
          </p:nvSpPr>
          <p:spPr>
            <a:xfrm>
              <a:off x="5532943" y="2914204"/>
              <a:ext cx="815115" cy="815115"/>
            </a:xfrm>
            <a:prstGeom prst="roundRect">
              <a:avLst>
                <a:gd name="adj" fmla="val 160435"/>
              </a:avLst>
            </a:prstGeom>
            <a:solidFill>
              <a:srgbClr val="9292FF"/>
            </a:solidFill>
            <a:ln w="12700">
              <a:miter lim="400000"/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77462" y="3118025"/>
              <a:ext cx="326080" cy="407474"/>
            </a:xfrm>
            <a:prstGeom prst="rect">
              <a:avLst/>
            </a:prstGeom>
          </p:spPr>
        </p:pic>
      </p:grpSp>
      <p:sp>
        <p:nvSpPr>
          <p:cNvPr id="7" name="Text 4"/>
          <p:cNvSpPr/>
          <p:nvPr/>
        </p:nvSpPr>
        <p:spPr>
          <a:xfrm>
            <a:off x="5622722" y="3639181"/>
            <a:ext cx="3396854" cy="4245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835"/>
              </a:lnSpc>
            </a:pPr>
            <a:r>
              <a:rPr lang="en-US" sz="3200" b="1" dirty="0" err="1">
                <a:gradFill flip="none" rotWithShape="1">
                  <a:gsLst>
                    <a:gs pos="0">
                      <a:srgbClr val="6060F2"/>
                    </a:gs>
                    <a:gs pos="100000">
                      <a:srgbClr val="9292FF"/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最新版本</a:t>
            </a:r>
            <a:endParaRPr lang="en-US" sz="3200" b="1" dirty="0">
              <a:gradFill flip="none" rotWithShape="1">
                <a:gsLst>
                  <a:gs pos="0">
                    <a:srgbClr val="6060F2"/>
                  </a:gs>
                  <a:gs pos="100000">
                    <a:srgbClr val="9292FF"/>
                  </a:gs>
                </a:gsLst>
                <a:lin ang="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ts val="3835"/>
              </a:lnSpc>
            </a:pPr>
            <a:r>
              <a:rPr lang="en-US" sz="3200" b="1" dirty="0">
                <a:gradFill flip="none" rotWithShape="1">
                  <a:gsLst>
                    <a:gs pos="0">
                      <a:srgbClr val="6060F2"/>
                    </a:gs>
                    <a:gs pos="100000">
                      <a:srgbClr val="9292FF"/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(v4.3.0)</a:t>
            </a:r>
            <a:endParaRPr lang="en-US" sz="3200" b="1" dirty="0">
              <a:gradFill flip="none" rotWithShape="1">
                <a:gsLst>
                  <a:gs pos="0">
                    <a:srgbClr val="6060F2"/>
                  </a:gs>
                  <a:gs pos="100000">
                    <a:srgbClr val="9292FF"/>
                  </a:gs>
                </a:gsLst>
                <a:lin ang="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8486896" y="3781166"/>
            <a:ext cx="15896411" cy="1100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915"/>
              </a:lnSpc>
            </a:pPr>
            <a:r>
              <a:rPr lang="en-US" sz="2400" dirty="0">
                <a:solidFill>
                  <a:srgbClr val="443728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推荐生产环境使用，配置您自己的</a:t>
            </a:r>
            <a:r>
              <a:rPr lang="en-US" sz="2400" dirty="0">
                <a:solidFill>
                  <a:srgbClr val="443728"/>
                </a:solidFill>
                <a:latin typeface="Arial" panose="020B0604020202020204" pitchFamily="34" charset="0"/>
                <a:ea typeface="Open Sans" panose="020B0606030504020204" pitchFamily="34" charset="-122"/>
                <a:cs typeface="Arial" panose="020B0604020202020204" pitchFamily="34" charset="0"/>
              </a:rPr>
              <a:t>Tushare</a:t>
            </a:r>
            <a:r>
              <a:rPr lang="en-US" sz="2400" dirty="0">
                <a:solidFill>
                  <a:srgbClr val="443728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令牌，享受无限制访问。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 rot="16200000">
            <a:off x="10843841" y="-2686383"/>
            <a:ext cx="2566223" cy="19510765"/>
            <a:chOff x="2860874" y="3612695"/>
            <a:chExt cx="6159427" cy="19510765"/>
          </a:xfrm>
        </p:grpSpPr>
        <p:sp>
          <p:nvSpPr>
            <p:cNvPr id="14" name="Shape 1"/>
            <p:cNvSpPr/>
            <p:nvPr/>
          </p:nvSpPr>
          <p:spPr>
            <a:xfrm>
              <a:off x="2860874" y="3645389"/>
              <a:ext cx="6159426" cy="19478071"/>
            </a:xfrm>
            <a:prstGeom prst="roundRect">
              <a:avLst>
                <a:gd name="adj" fmla="val 2548"/>
              </a:avLst>
            </a:prstGeom>
            <a:solidFill>
              <a:srgbClr val="FFFCFA"/>
            </a:solidFill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Shape 2"/>
            <p:cNvSpPr/>
            <p:nvPr/>
          </p:nvSpPr>
          <p:spPr>
            <a:xfrm>
              <a:off x="2860874" y="3612695"/>
              <a:ext cx="6159427" cy="46053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615CED"/>
                </a:gs>
                <a:gs pos="100000">
                  <a:srgbClr val="AF9EFF"/>
                </a:gs>
              </a:gsLst>
              <a:lin ang="10842750"/>
            </a:gradFill>
            <a:ln w="3175">
              <a:miter lim="400000"/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 4"/>
          <p:cNvSpPr/>
          <p:nvPr/>
        </p:nvSpPr>
        <p:spPr>
          <a:xfrm>
            <a:off x="5622723" y="6858000"/>
            <a:ext cx="3396854" cy="4245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835"/>
              </a:lnSpc>
            </a:pPr>
            <a:r>
              <a:rPr lang="zh-CN" altLang="en-US" sz="3200" b="1" dirty="0">
                <a:gradFill flip="none" rotWithShape="1">
                  <a:gsLst>
                    <a:gs pos="0">
                      <a:srgbClr val="6060F2"/>
                    </a:gs>
                    <a:gs pos="100000">
                      <a:srgbClr val="9292FF"/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配置</a:t>
            </a:r>
            <a:r>
              <a:rPr lang="en-US" altLang="zh-CN" sz="3200" b="1" dirty="0">
                <a:gradFill flip="none" rotWithShape="1">
                  <a:gsLst>
                    <a:gs pos="0">
                      <a:srgbClr val="6060F2"/>
                    </a:gs>
                    <a:gs pos="100000">
                      <a:srgbClr val="9292FF"/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JSON</a:t>
            </a:r>
            <a:endParaRPr lang="en-US" altLang="zh-CN" sz="3200" b="1" dirty="0">
              <a:gradFill flip="none" rotWithShape="1">
                <a:gsLst>
                  <a:gs pos="0">
                    <a:srgbClr val="6060F2"/>
                  </a:gs>
                  <a:gs pos="100000">
                    <a:srgbClr val="9292FF"/>
                  </a:gs>
                </a:gsLst>
                <a:lin ang="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868360" y="6445921"/>
            <a:ext cx="1294577" cy="1294577"/>
            <a:chOff x="11963962" y="2914204"/>
            <a:chExt cx="815115" cy="815115"/>
          </a:xfrm>
        </p:grpSpPr>
        <p:sp>
          <p:nvSpPr>
            <p:cNvPr id="30" name="Shape 8"/>
            <p:cNvSpPr/>
            <p:nvPr/>
          </p:nvSpPr>
          <p:spPr>
            <a:xfrm>
              <a:off x="11963962" y="2914204"/>
              <a:ext cx="815115" cy="815115"/>
            </a:xfrm>
            <a:prstGeom prst="roundRect">
              <a:avLst>
                <a:gd name="adj" fmla="val 160435"/>
              </a:avLst>
            </a:prstGeom>
            <a:solidFill>
              <a:srgbClr val="9292FF"/>
            </a:solidFill>
            <a:ln w="12700">
              <a:miter lim="400000"/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1" name="Image 1" descr="preencod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29416" y="3118025"/>
              <a:ext cx="326080" cy="407474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 rot="16200000">
            <a:off x="10843841" y="415734"/>
            <a:ext cx="2566223" cy="19510765"/>
            <a:chOff x="2860874" y="3612695"/>
            <a:chExt cx="6159427" cy="19510765"/>
          </a:xfrm>
        </p:grpSpPr>
        <p:sp>
          <p:nvSpPr>
            <p:cNvPr id="44" name="Shape 1"/>
            <p:cNvSpPr/>
            <p:nvPr/>
          </p:nvSpPr>
          <p:spPr>
            <a:xfrm>
              <a:off x="2860874" y="3645389"/>
              <a:ext cx="6159426" cy="19478071"/>
            </a:xfrm>
            <a:prstGeom prst="roundRect">
              <a:avLst>
                <a:gd name="adj" fmla="val 2548"/>
              </a:avLst>
            </a:prstGeom>
            <a:solidFill>
              <a:srgbClr val="FFFCFA"/>
            </a:solidFill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Shape 2"/>
            <p:cNvSpPr/>
            <p:nvPr/>
          </p:nvSpPr>
          <p:spPr>
            <a:xfrm>
              <a:off x="2860874" y="3612695"/>
              <a:ext cx="6159427" cy="460535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615CED"/>
                </a:gs>
                <a:gs pos="100000">
                  <a:srgbClr val="AF9EFF"/>
                </a:gs>
              </a:gsLst>
              <a:lin ang="10842750"/>
            </a:gradFill>
            <a:ln w="3175">
              <a:miter lim="400000"/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9" name="Text 4"/>
          <p:cNvSpPr/>
          <p:nvPr/>
        </p:nvSpPr>
        <p:spPr>
          <a:xfrm>
            <a:off x="5551287" y="9673739"/>
            <a:ext cx="3396854" cy="11009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3835"/>
              </a:lnSpc>
            </a:pPr>
            <a:r>
              <a:rPr lang="zh-CN" altLang="en-US" sz="3200" b="1" dirty="0">
                <a:gradFill flip="none" rotWithShape="1">
                  <a:gsLst>
                    <a:gs pos="0">
                      <a:srgbClr val="6060F2"/>
                    </a:gs>
                    <a:gs pos="100000">
                      <a:srgbClr val="9292FF"/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获取</a:t>
            </a:r>
            <a:endParaRPr lang="en-US" altLang="zh-CN" sz="3200" b="1" dirty="0">
              <a:gradFill flip="none" rotWithShape="1">
                <a:gsLst>
                  <a:gs pos="0">
                    <a:srgbClr val="6060F2"/>
                  </a:gs>
                  <a:gs pos="100000">
                    <a:srgbClr val="9292FF"/>
                  </a:gs>
                </a:gsLst>
                <a:lin ang="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ts val="3835"/>
              </a:lnSpc>
            </a:pPr>
            <a:r>
              <a:rPr lang="en-US" altLang="zh-CN" sz="3200" b="1" dirty="0" err="1">
                <a:gradFill flip="none" rotWithShape="1">
                  <a:gsLst>
                    <a:gs pos="0">
                      <a:srgbClr val="6060F2"/>
                    </a:gs>
                    <a:gs pos="100000">
                      <a:srgbClr val="9292FF"/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Tushare</a:t>
            </a:r>
            <a:r>
              <a:rPr lang="zh-CN" altLang="en-US" sz="3200" b="1" dirty="0">
                <a:gradFill flip="none" rotWithShape="1">
                  <a:gsLst>
                    <a:gs pos="0">
                      <a:srgbClr val="6060F2"/>
                    </a:gs>
                    <a:gs pos="100000">
                      <a:srgbClr val="9292FF"/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令牌</a:t>
            </a:r>
            <a:endParaRPr lang="en-US" altLang="zh-CN" sz="3200" b="1" dirty="0">
              <a:gradFill flip="none" rotWithShape="1">
                <a:gsLst>
                  <a:gs pos="0">
                    <a:srgbClr val="6060F2"/>
                  </a:gs>
                  <a:gs pos="100000">
                    <a:srgbClr val="9292FF"/>
                  </a:gs>
                </a:gsLst>
                <a:lin ang="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0" name="Text 5"/>
          <p:cNvSpPr/>
          <p:nvPr/>
        </p:nvSpPr>
        <p:spPr>
          <a:xfrm>
            <a:off x="8487589" y="9859604"/>
            <a:ext cx="15896411" cy="1100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915"/>
              </a:lnSpc>
            </a:pPr>
            <a:r>
              <a:rPr lang="en-US" altLang="zh-CN" sz="2400" dirty="0">
                <a:solidFill>
                  <a:srgbClr val="443728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在 </a:t>
            </a:r>
            <a:r>
              <a:rPr lang="en-US" altLang="zh-CN" sz="2400" u="sng" dirty="0">
                <a:solidFill>
                  <a:srgbClr val="0557FF"/>
                </a:solidFill>
                <a:latin typeface="Arial" panose="020B0604020202020204" pitchFamily="34" charset="0"/>
                <a:ea typeface="Open Sans" panose="020B0606030504020204" pitchFamily="34" charset="-122"/>
                <a:cs typeface="Arial" panose="020B0604020202020204" pitchFamily="34" charset="0"/>
              </a:rPr>
              <a:t>tushare.pro</a:t>
            </a:r>
            <a:r>
              <a:rPr lang="en-US" altLang="zh-CN" sz="2400" dirty="0">
                <a:solidFill>
                  <a:srgbClr val="0557FF"/>
                </a:solidFill>
                <a:latin typeface="Arial" panose="020B0604020202020204" pitchFamily="34" charset="0"/>
                <a:ea typeface="Open Sans" panose="020B06060305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rgbClr val="443728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注册账户并从个人中心获取</a:t>
            </a:r>
            <a:r>
              <a:rPr lang="en-US" altLang="zh-CN" sz="2400" dirty="0" err="1">
                <a:solidFill>
                  <a:srgbClr val="443728"/>
                </a:solidFill>
                <a:latin typeface="Arial" panose="020B0604020202020204" pitchFamily="34" charset="0"/>
                <a:ea typeface="Open Sans" panose="020B0606030504020204" pitchFamily="34" charset="-122"/>
                <a:cs typeface="Arial" panose="020B0604020202020204" pitchFamily="34" charset="0"/>
              </a:rPr>
              <a:t>API</a:t>
            </a:r>
            <a:r>
              <a:rPr lang="en-US" altLang="zh-CN" sz="2400" dirty="0" err="1">
                <a:solidFill>
                  <a:srgbClr val="443728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令牌</a:t>
            </a:r>
            <a:r>
              <a:rPr lang="en-US" altLang="zh-CN" sz="2400" dirty="0">
                <a:solidFill>
                  <a:srgbClr val="443728"/>
                </a:solidFill>
                <a:latin typeface="微软雅黑" panose="020B0503020204020204" charset="-122"/>
                <a:ea typeface="Open Sans" panose="020B0606030504020204" pitchFamily="34" charset="-122"/>
                <a:cs typeface="Open Sans" panose="020B0606030504020204" pitchFamily="34" charset="-120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868360" y="9523827"/>
            <a:ext cx="1294578" cy="1294578"/>
            <a:chOff x="18394978" y="2914204"/>
            <a:chExt cx="815115" cy="815115"/>
          </a:xfrm>
        </p:grpSpPr>
        <p:sp>
          <p:nvSpPr>
            <p:cNvPr id="52" name="Shape 15"/>
            <p:cNvSpPr/>
            <p:nvPr/>
          </p:nvSpPr>
          <p:spPr>
            <a:xfrm>
              <a:off x="18394978" y="2914204"/>
              <a:ext cx="815115" cy="815115"/>
            </a:xfrm>
            <a:prstGeom prst="roundRect">
              <a:avLst>
                <a:gd name="adj" fmla="val 160435"/>
              </a:avLst>
            </a:prstGeom>
            <a:solidFill>
              <a:srgbClr val="9292FF"/>
            </a:solidFill>
            <a:ln w="12700">
              <a:miter lim="400000"/>
            </a:ln>
          </p:spPr>
          <p:txBody>
            <a:bodyPr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53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9497" y="3118025"/>
              <a:ext cx="326080" cy="407474"/>
            </a:xfrm>
            <a:prstGeom prst="rect">
              <a:avLst/>
            </a:prstGeom>
          </p:spPr>
        </p:pic>
      </p:grpSp>
      <p:sp>
        <p:nvSpPr>
          <p:cNvPr id="56" name="Text 5"/>
          <p:cNvSpPr/>
          <p:nvPr/>
        </p:nvSpPr>
        <p:spPr>
          <a:xfrm>
            <a:off x="8486896" y="6307537"/>
            <a:ext cx="12429117" cy="1100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915"/>
              </a:lnSpc>
            </a:pPr>
            <a:r>
              <a:rPr lang="en-US" sz="24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  "</a:t>
            </a:r>
            <a:r>
              <a:rPr lang="en-US" sz="24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mcpServers</a:t>
            </a:r>
            <a:r>
              <a:rPr lang="en-US" sz="24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": {    "finance-</a:t>
            </a:r>
            <a:r>
              <a:rPr lang="en-US" sz="24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</a:t>
            </a:r>
            <a:r>
              <a:rPr lang="en-US" sz="24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": {      "disabled": false,      "timeout": 600,      "type": "</a:t>
            </a:r>
            <a:r>
              <a:rPr lang="en-US" sz="24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streamableHttp</a:t>
            </a:r>
            <a:r>
              <a:rPr lang="en-US" sz="24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",      "</a:t>
            </a:r>
            <a:r>
              <a:rPr lang="en-US" sz="24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</a:t>
            </a:r>
            <a:r>
              <a:rPr lang="en-US" sz="24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": "http://106.14.205.176:8080/</a:t>
            </a:r>
            <a:r>
              <a:rPr lang="en-US" sz="24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</a:t>
            </a:r>
            <a:r>
              <a:rPr lang="en-US" sz="24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",      "headers": {        "X-</a:t>
            </a:r>
            <a:r>
              <a:rPr lang="en-US" sz="24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Tushare</a:t>
            </a:r>
            <a:r>
              <a:rPr lang="en-US" sz="24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-Token": "</a:t>
            </a:r>
            <a:r>
              <a:rPr lang="zh-CN" altLang="en-US" sz="24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您的</a:t>
            </a:r>
            <a:r>
              <a:rPr lang="en-US" sz="2400" dirty="0" err="1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tushare</a:t>
            </a:r>
            <a:r>
              <a:rPr lang="zh-CN" altLang="en-US" sz="24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令牌</a:t>
            </a:r>
            <a:r>
              <a:rPr lang="en-US" altLang="zh-CN" sz="2400" dirty="0">
                <a:solidFill>
                  <a:srgbClr val="44372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      }    }  }}</a:t>
            </a:r>
            <a:endParaRPr 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15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23899" y="3153746"/>
            <a:ext cx="17936202" cy="7572292"/>
            <a:chOff x="3624246" y="3153746"/>
            <a:chExt cx="17936202" cy="7572292"/>
          </a:xfrm>
        </p:grpSpPr>
        <p:sp>
          <p:nvSpPr>
            <p:cNvPr id="35" name="圆角矩形"/>
            <p:cNvSpPr/>
            <p:nvPr/>
          </p:nvSpPr>
          <p:spPr>
            <a:xfrm>
              <a:off x="3624246" y="3153746"/>
              <a:ext cx="8567754" cy="7572292"/>
            </a:xfrm>
            <a:prstGeom prst="roundRect">
              <a:avLst>
                <a:gd name="adj" fmla="val 5184"/>
              </a:avLst>
            </a:prstGeom>
            <a:solidFill>
              <a:srgbClr val="FFFFFF"/>
            </a:solidFill>
            <a:ln w="12700">
              <a:solidFill>
                <a:srgbClr val="D5D5D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这里是普通内容文字,方正兰亭准黑20磅,1.5倍行距。这里是普通内容文字,方正兰亭准黑20磅,1.5倍行距。"/>
            <p:cNvSpPr txBox="1"/>
            <p:nvPr/>
          </p:nvSpPr>
          <p:spPr>
            <a:xfrm>
              <a:off x="4232106" y="4970973"/>
              <a:ext cx="7533174" cy="514326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 algn="just" defTabSz="825500">
                <a:lnSpc>
                  <a:spcPct val="150000"/>
                </a:lnSpc>
                <a:defRPr sz="2000">
                  <a:solidFill>
                    <a:srgbClr val="929292"/>
                  </a:solidFill>
                </a:defRPr>
              </a:lvl1pPr>
            </a:lstStyle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智能数据预取：自动计算所需历史数据</a:t>
              </a:r>
              <a:endParaRPr lang="en-US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强制参数化：确保精确性</a:t>
              </a:r>
              <a:endParaRPr lang="en-US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模块化架构：解耦参数解析、数据计算、指标引擎</a:t>
              </a:r>
              <a:endParaRPr lang="en-US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大核心指标：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MACD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、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RSI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、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KDJ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、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BOLL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、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MA</a:t>
              </a:r>
              <a:endParaRPr lang="en-US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7" name="圆角矩形"/>
            <p:cNvSpPr/>
            <p:nvPr/>
          </p:nvSpPr>
          <p:spPr>
            <a:xfrm>
              <a:off x="3624246" y="3153746"/>
              <a:ext cx="8567754" cy="1447167"/>
            </a:xfrm>
            <a:prstGeom prst="roundRect">
              <a:avLst>
                <a:gd name="adj" fmla="val 15789"/>
              </a:avLst>
            </a:prstGeom>
            <a:gradFill>
              <a:gsLst>
                <a:gs pos="0">
                  <a:srgbClr val="9292FF"/>
                </a:gs>
                <a:gs pos="100000">
                  <a:srgbClr val="1E64FF"/>
                </a:gs>
              </a:gsLst>
              <a:lin ang="1620000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9292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请添加标题文字内容"/>
            <p:cNvSpPr txBox="1"/>
            <p:nvPr/>
          </p:nvSpPr>
          <p:spPr>
            <a:xfrm>
              <a:off x="6215352" y="3541871"/>
              <a:ext cx="3385542" cy="64344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120000"/>
                </a:lnSpc>
                <a:defRPr sz="26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en-US" altLang="zh-CN" sz="3200" b="1" dirty="0" err="1">
                  <a:latin typeface="微软雅黑" panose="020B0503020204020204" charset="-122"/>
                  <a:ea typeface="微软雅黑" panose="020B0503020204020204" charset="-122"/>
                </a:rPr>
                <a:t>智能技术指标系统</a:t>
              </a:r>
              <a:endParaRPr lang="en-US" altLang="zh-CN" sz="3200" b="1" dirty="0" err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圆角矩形"/>
            <p:cNvSpPr/>
            <p:nvPr/>
          </p:nvSpPr>
          <p:spPr>
            <a:xfrm>
              <a:off x="12992696" y="3153746"/>
              <a:ext cx="8567752" cy="7572292"/>
            </a:xfrm>
            <a:prstGeom prst="roundRect">
              <a:avLst>
                <a:gd name="adj" fmla="val 5184"/>
              </a:avLst>
            </a:prstGeom>
            <a:solidFill>
              <a:srgbClr val="FFFFFF"/>
            </a:solidFill>
            <a:ln w="12700">
              <a:solidFill>
                <a:srgbClr val="D5D5D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圆角矩形"/>
            <p:cNvSpPr/>
            <p:nvPr/>
          </p:nvSpPr>
          <p:spPr>
            <a:xfrm>
              <a:off x="12992696" y="3153746"/>
              <a:ext cx="8567752" cy="1447167"/>
            </a:xfrm>
            <a:prstGeom prst="roundRect">
              <a:avLst>
                <a:gd name="adj" fmla="val 15789"/>
              </a:avLst>
            </a:prstGeom>
            <a:gradFill>
              <a:gsLst>
                <a:gs pos="0">
                  <a:srgbClr val="9292FF"/>
                </a:gs>
                <a:gs pos="100000">
                  <a:srgbClr val="1E64FF"/>
                </a:gs>
              </a:gsLst>
              <a:lin ang="16200000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9292FF"/>
                  </a:solidFill>
                </a:defRPr>
              </a:pPr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这里是普通内容文字,方正兰亭准黑20磅,1.5倍行距。这里是普通内容文字,方正兰亭准黑20磅,1.5倍行距。"/>
            <p:cNvSpPr txBox="1"/>
            <p:nvPr/>
          </p:nvSpPr>
          <p:spPr>
            <a:xfrm>
              <a:off x="13514965" y="4475517"/>
              <a:ext cx="7767055" cy="527240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ctr">
              <a:spAutoFit/>
            </a:bodyPr>
            <a:lstStyle>
              <a:lvl1pPr algn="just" defTabSz="825500">
                <a:lnSpc>
                  <a:spcPct val="150000"/>
                </a:lnSpc>
                <a:defRPr sz="2000">
                  <a:solidFill>
                    <a:srgbClr val="929292"/>
                  </a:solidFill>
                </a:defRPr>
              </a:lvl1pPr>
            </a:lstStyle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大市场：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股（北交、沪深）、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基金、美股、港股、外汇、期货、数字货币、稳定币等</a:t>
              </a:r>
              <a:endParaRPr lang="en-US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实时新闻：搜索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7+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主流财经媒体</a:t>
              </a:r>
              <a:endParaRPr lang="en-US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宏观数据：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11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个经济指标（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GDP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、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CPI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等）</a:t>
              </a:r>
              <a:endParaRPr lang="en-US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公司分析：三大表（现金流、负债、利润）、管理层、股东结构、审计意见、股权质押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等</a:t>
              </a:r>
              <a:endParaRPr lang="zh-CN" alt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2" name="请添加标题文字内容"/>
            <p:cNvSpPr txBox="1"/>
            <p:nvPr/>
          </p:nvSpPr>
          <p:spPr>
            <a:xfrm>
              <a:off x="15994169" y="3541873"/>
              <a:ext cx="2564805" cy="64344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120000"/>
                </a:lnSpc>
                <a:defRPr sz="26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en-US" altLang="zh-CN" sz="3200" b="1" dirty="0" err="1">
                  <a:latin typeface="微软雅黑" panose="020B0503020204020204" charset="-122"/>
                  <a:ea typeface="微软雅黑" panose="020B0503020204020204" charset="-122"/>
                </a:rPr>
                <a:t>全面市场覆盖</a:t>
              </a:r>
              <a:endParaRPr lang="en-US" altLang="zh-CN" sz="3200" b="1" dirty="0" err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请填写大标题-方正兰亭粗黑60磅-限制一行"/>
          <p:cNvSpPr txBox="1"/>
          <p:nvPr/>
        </p:nvSpPr>
        <p:spPr>
          <a:xfrm>
            <a:off x="10704414" y="1291059"/>
            <a:ext cx="2975173" cy="8976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pPr>
              <a:lnSpc>
                <a:spcPts val="6165"/>
              </a:lnSpc>
            </a:pPr>
            <a:r>
              <a:rPr lang="zh-CN" altLang="en-US" sz="5600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</a:rPr>
              <a:t>核心特色</a:t>
            </a:r>
            <a:endParaRPr lang="zh-CN" altLang="en-US" sz="5600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7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圆角矩形"/>
          <p:cNvSpPr/>
          <p:nvPr/>
        </p:nvSpPr>
        <p:spPr>
          <a:xfrm>
            <a:off x="12592349" y="3153746"/>
            <a:ext cx="8567752" cy="1447167"/>
          </a:xfrm>
          <a:prstGeom prst="roundRect">
            <a:avLst>
              <a:gd name="adj" fmla="val 15789"/>
            </a:avLst>
          </a:prstGeom>
          <a:gradFill>
            <a:gsLst>
              <a:gs pos="0">
                <a:srgbClr val="9292FF"/>
              </a:gs>
              <a:gs pos="100000">
                <a:srgbClr val="1E64FF"/>
              </a:gs>
            </a:gsLst>
            <a:lin ang="16200000"/>
          </a:gradFill>
          <a:ln w="12700">
            <a:miter lim="400000"/>
          </a:ln>
        </p:spPr>
        <p:txBody>
          <a:bodyPr lIns="50800" tIns="50800" rIns="50800" bIns="50800" anchor="ctr"/>
          <a:p>
            <a:pPr defTabSz="825500">
              <a:defRPr sz="3200">
                <a:solidFill>
                  <a:srgbClr val="9292FF"/>
                </a:solidFill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请添加标题文字内容"/>
          <p:cNvSpPr txBox="1"/>
          <p:nvPr/>
        </p:nvSpPr>
        <p:spPr>
          <a:xfrm>
            <a:off x="13907306" y="3531489"/>
            <a:ext cx="5937250" cy="6921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sz="3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目前全球首个多金融源</a:t>
            </a:r>
            <a:r>
              <a:rPr lang="en-US" altLang="zh-CN" sz="3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</a:t>
            </a:r>
            <a:r>
              <a:rPr lang="zh-CN" altLang="en-US" sz="3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</a:t>
            </a:r>
            <a:endParaRPr lang="zh-CN" altLang="en-US" sz="3200" b="1" dirty="0" err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3839845" y="2969895"/>
            <a:ext cx="16703675" cy="7820025"/>
          </a:xfrm>
          <a:prstGeom prst="roundRect">
            <a:avLst>
              <a:gd name="adj" fmla="val 2432"/>
            </a:avLst>
          </a:prstGeom>
          <a:solidFill>
            <a:srgbClr val="FFFFFF"/>
          </a:solidFill>
          <a:ln w="12700">
            <a:solidFill>
              <a:srgbClr val="9292FF"/>
            </a:solidFill>
            <a:miter lim="400000"/>
          </a:ln>
          <a:effectLst>
            <a:outerShdw blurRad="127000" dist="127005" dir="5400000" rotWithShape="0">
              <a:srgbClr val="632DE4">
                <a:alpha val="18389"/>
              </a:srgbClr>
            </a:outerShdw>
          </a:effectLst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52821" y="4066413"/>
            <a:ext cx="16691059" cy="1083865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852821" y="6234145"/>
            <a:ext cx="16691059" cy="1083865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3852821" y="8401875"/>
            <a:ext cx="16691059" cy="1083865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 4"/>
          <p:cNvSpPr/>
          <p:nvPr/>
        </p:nvSpPr>
        <p:spPr>
          <a:xfrm>
            <a:off x="9785177" y="3222062"/>
            <a:ext cx="9232940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股票/加密 + 技术指标 (10大市场+加密，5技术指标)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85177" y="4305927"/>
            <a:ext cx="9232940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财经新闻搜索 (百度新闻爬虫)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785177" y="5389793"/>
            <a:ext cx="9232940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宏观经济数据 (11指标：GDP/CPI/PPI/PMI/Shibor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等)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785177" y="6473658"/>
            <a:ext cx="9232940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A股公司财务分析 (财务报表+管理层+基本面)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785177" y="7557523"/>
            <a:ext cx="9232940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基金数据 (净值/持仓/分红，85%性能优化)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785177" y="8641390"/>
            <a:ext cx="9232940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资金流向数据 (主力/超大单/大单/中单/小单流向分析)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31042" y="3222062"/>
            <a:ext cx="5751313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stock_data</a:t>
            </a:r>
            <a:endParaRPr lang="en-US" sz="2800" dirty="0">
              <a:solidFill>
                <a:srgbClr val="0557F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31042" y="4305927"/>
            <a:ext cx="5751313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finance_news</a:t>
            </a:r>
            <a:endParaRPr lang="en-US" sz="2800" dirty="0">
              <a:solidFill>
                <a:srgbClr val="0557F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231042" y="5389793"/>
            <a:ext cx="5751313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macro_econ</a:t>
            </a:r>
            <a:endParaRPr lang="en-US" sz="2800" dirty="0">
              <a:solidFill>
                <a:srgbClr val="0557F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231042" y="6473658"/>
            <a:ext cx="5751313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company_performance</a:t>
            </a:r>
            <a:endParaRPr lang="en-US" sz="2800" dirty="0">
              <a:solidFill>
                <a:srgbClr val="0557F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231042" y="7557523"/>
            <a:ext cx="5751313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fund_data</a:t>
            </a:r>
            <a:endParaRPr lang="en-US" sz="2800" dirty="0">
              <a:solidFill>
                <a:srgbClr val="0557F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4231042" y="8641390"/>
            <a:ext cx="5751313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28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money_flow</a:t>
            </a:r>
            <a:endParaRPr lang="en-US" sz="2800" dirty="0">
              <a:solidFill>
                <a:srgbClr val="0557FF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877585" y="11096284"/>
            <a:ext cx="16703759" cy="604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>
              <a:lnSpc>
                <a:spcPts val="4750"/>
              </a:lnSpc>
            </a:pP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FinanceMCP提供多种工具，涵盖股票、新闻、宏观经济、公司财务、基金和资金流向等多个方面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请填写大标题-方正兰亭粗黑60磅-限制一行"/>
          <p:cNvSpPr txBox="1"/>
          <p:nvPr/>
        </p:nvSpPr>
        <p:spPr>
          <a:xfrm>
            <a:off x="10704414" y="1291059"/>
            <a:ext cx="2975173" cy="89768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pPr>
              <a:lnSpc>
                <a:spcPts val="6165"/>
              </a:lnSpc>
            </a:pPr>
            <a:r>
              <a:rPr lang="zh-CN" altLang="en-US" sz="5600" dirty="0">
                <a:solidFill>
                  <a:srgbClr val="1E64FF"/>
                </a:solidFill>
                <a:latin typeface="微软雅黑" panose="020B0503020204020204" charset="-122"/>
                <a:ea typeface="微软雅黑" panose="020B0503020204020204" charset="-122"/>
              </a:rPr>
              <a:t>工具概览</a:t>
            </a:r>
            <a:endParaRPr lang="zh-CN" altLang="en-US" sz="5600" dirty="0">
              <a:solidFill>
                <a:srgbClr val="1E64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24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Text 15"/>
          <p:cNvSpPr/>
          <p:nvPr/>
        </p:nvSpPr>
        <p:spPr>
          <a:xfrm>
            <a:off x="4251325" y="9725025"/>
            <a:ext cx="14856460" cy="6051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algn="l">
              <a:lnSpc>
                <a:spcPts val="4750"/>
              </a:lnSpc>
            </a:pPr>
            <a:r>
              <a:rPr lang="zh-CN" altLang="en-US" sz="28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等一共</a:t>
            </a:r>
            <a:r>
              <a:rPr lang="en-US" altLang="zh-CN" sz="28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</a:t>
            </a:r>
            <a:r>
              <a:rPr lang="zh-CN" altLang="en-US" sz="28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个工具，工具具体详情查看链接为：</a:t>
            </a:r>
            <a:r>
              <a:rPr lang="en-US" altLang="zh-CN" sz="2800" dirty="0">
                <a:solidFill>
                  <a:srgbClr val="0557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http://106.14.205.176:3090/tools.html</a:t>
            </a:r>
            <a:endParaRPr lang="en-US" altLang="zh-CN" sz="2800" dirty="0">
              <a:solidFill>
                <a:srgbClr val="0557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请填写大标题-方正兰亭粗黑60磅-限制一行"/>
          <p:cNvSpPr txBox="1"/>
          <p:nvPr/>
        </p:nvSpPr>
        <p:spPr>
          <a:xfrm>
            <a:off x="20318647" y="496008"/>
            <a:ext cx="3616375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600" b="1">
                <a:solidFill>
                  <a:srgbClr val="1E64FF"/>
                </a:solidFill>
              </a:defRPr>
            </a:lvl1pPr>
          </a:lstStyle>
          <a:p>
            <a:r>
              <a:rPr lang="en-US" altLang="zh-CN" sz="2800" dirty="0" err="1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MCP&amp;Agent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决赛路演</a:t>
            </a:r>
            <a:endParaRPr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77359" y="553163"/>
            <a:ext cx="5756175" cy="568434"/>
            <a:chOff x="3877359" y="553163"/>
            <a:chExt cx="5756175" cy="568434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557" y="553163"/>
              <a:ext cx="2429133" cy="56843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190" y="630621"/>
              <a:ext cx="1813344" cy="432626"/>
            </a:xfrm>
            <a:prstGeom prst="rect">
              <a:avLst/>
            </a:prstGeom>
          </p:spPr>
        </p:pic>
        <p:sp>
          <p:nvSpPr>
            <p:cNvPr id="12" name="形状"/>
            <p:cNvSpPr/>
            <p:nvPr userDrawn="1"/>
          </p:nvSpPr>
          <p:spPr>
            <a:xfrm>
              <a:off x="3877359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/>
            </a:p>
          </p:txBody>
        </p:sp>
        <p:sp>
          <p:nvSpPr>
            <p:cNvPr id="13" name="形状"/>
            <p:cNvSpPr/>
            <p:nvPr userDrawn="1"/>
          </p:nvSpPr>
          <p:spPr>
            <a:xfrm>
              <a:off x="7190992" y="689352"/>
              <a:ext cx="373896" cy="37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5" y="0"/>
                  </a:moveTo>
                  <a:lnTo>
                    <a:pt x="10800" y="9845"/>
                  </a:lnTo>
                  <a:lnTo>
                    <a:pt x="955" y="0"/>
                  </a:lnTo>
                  <a:lnTo>
                    <a:pt x="0" y="955"/>
                  </a:lnTo>
                  <a:lnTo>
                    <a:pt x="9845" y="10800"/>
                  </a:lnTo>
                  <a:lnTo>
                    <a:pt x="0" y="20645"/>
                  </a:lnTo>
                  <a:lnTo>
                    <a:pt x="955" y="21600"/>
                  </a:lnTo>
                  <a:lnTo>
                    <a:pt x="10800" y="11755"/>
                  </a:lnTo>
                  <a:lnTo>
                    <a:pt x="20645" y="21600"/>
                  </a:lnTo>
                  <a:lnTo>
                    <a:pt x="21600" y="20645"/>
                  </a:lnTo>
                  <a:lnTo>
                    <a:pt x="11755" y="10800"/>
                  </a:lnTo>
                  <a:lnTo>
                    <a:pt x="21600" y="955"/>
                  </a:lnTo>
                  <a:lnTo>
                    <a:pt x="20645" y="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endParaRPr dirty="0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1598295"/>
            <a:ext cx="17011650" cy="112585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" y="1477010"/>
            <a:ext cx="22817455" cy="118116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10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11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12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13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14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15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16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2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3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4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5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6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7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8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ags/tag9.xml><?xml version="1.0" encoding="utf-8"?>
<p:tagLst xmlns:p="http://schemas.openxmlformats.org/presentationml/2006/main">
  <p:tag name="KSO_WM_DIAGRAM_VIRTUALLY_FRAME" val="{&quot;height&quot;:290.4281889763779,&quot;left&quot;:60.10314960629921,&quot;top&quot;:252.45,&quot;width&quot;:1029.3937795275592}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E00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2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E00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微软雅黑" panose="020B0503020204020204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2437</Words>
  <Application>WPS 演示</Application>
  <PresentationFormat>自定义</PresentationFormat>
  <Paragraphs>259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Arial</vt:lpstr>
      <vt:lpstr>Open Sans</vt:lpstr>
      <vt:lpstr>Open Sans</vt:lpstr>
      <vt:lpstr>Open Sans</vt:lpstr>
      <vt:lpstr>Crimson Pro Bold</vt:lpstr>
      <vt:lpstr>MingLiU-ExtB</vt:lpstr>
      <vt:lpstr>Arial Unicode MS</vt:lpstr>
      <vt:lpstr>Calibri</vt:lpstr>
      <vt:lpstr>等线</vt:lpstr>
      <vt:lpstr>方正清仿宋 简 Bold</vt:lpstr>
      <vt:lpstr>21_BasicWhite</vt:lpstr>
      <vt:lpstr>22_BasicWhite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Herr or Mr    </cp:lastModifiedBy>
  <cp:revision>120</cp:revision>
  <dcterms:created xsi:type="dcterms:W3CDTF">2025-09-15T13:31:00Z</dcterms:created>
  <dcterms:modified xsi:type="dcterms:W3CDTF">2025-09-23T01:13:12Z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53B13CE7A450462992C2A13B9F0E6F0F_12</vt:lpwstr>
  </property>
  <property fmtid="{D5CDD505-2E9C-101B-9397-08002B2CF9AE}" pid="3" name="KSOProductBuildVer">
    <vt:lpwstr>2052-12.1.0.21915</vt:lpwstr>
  </property>
</Properties>
</file>